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heme/theme2.xml" ContentType="application/vnd.openxmlformats-officedocument.theme+xml"/>
  <Override PartName="/ppt/tags/tag26.xml" ContentType="application/vnd.openxmlformats-officedocument.presentationml.tags+xml"/>
  <Override PartName="/ppt/notesSlides/notesSlide1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81" r:id="rId4"/>
  </p:sldMasterIdLst>
  <p:notesMasterIdLst>
    <p:notesMasterId r:id="rId12"/>
  </p:notesMasterIdLst>
  <p:sldIdLst>
    <p:sldId id="6744" r:id="rId5"/>
    <p:sldId id="2147473298" r:id="rId6"/>
    <p:sldId id="2147473293" r:id="rId7"/>
    <p:sldId id="2147473300" r:id="rId8"/>
    <p:sldId id="1926" r:id="rId9"/>
    <p:sldId id="2147473296" r:id="rId10"/>
    <p:sldId id="2147473240" r:id="rId11"/>
  </p:sldIdLst>
  <p:sldSz cx="12190413" cy="6858000"/>
  <p:notesSz cx="6797675" cy="9928225"/>
  <p:embeddedFontLst>
    <p:embeddedFont>
      <p:font typeface="Open Sans" panose="020B0606030504020204" pitchFamily="34" charset="0"/>
      <p:regular r:id="rId13"/>
      <p:bold r:id="rId14"/>
      <p:italic r:id="rId15"/>
      <p:boldItalic r:id="rId16"/>
    </p:embeddedFont>
    <p:embeddedFont>
      <p:font typeface="PAYBACK" panose="02000506000000020004" pitchFamily="2" charset="0"/>
      <p:regular r:id="rId17"/>
      <p:bold r:id="rId18"/>
    </p:embeddedFont>
    <p:embeddedFont>
      <p:font typeface="PAYBACK Light" panose="02000506000000020004" pitchFamily="2" charset="0"/>
      <p:regular r:id="rId19"/>
    </p:embeddedFont>
  </p:embeddedFontLst>
  <p:custDataLst>
    <p:tags r:id="rId20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5" userDrawn="1">
          <p15:clr>
            <a:srgbClr val="A4A3A4"/>
          </p15:clr>
        </p15:guide>
        <p15:guide id="2" orient="horz" pos="4020">
          <p15:clr>
            <a:srgbClr val="A4A3A4"/>
          </p15:clr>
        </p15:guide>
        <p15:guide id="3" pos="619" userDrawn="1">
          <p15:clr>
            <a:srgbClr val="A4A3A4"/>
          </p15:clr>
        </p15:guide>
        <p15:guide id="4" pos="7037" userDrawn="1">
          <p15:clr>
            <a:srgbClr val="A4A3A4"/>
          </p15:clr>
        </p15:guide>
        <p15:guide id="5" pos="5427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22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4D9DDED-469B-5EC6-2C17-D1B3B8863A52}" name="Luisa Schneider" initials="LS" userId="S::luisa.schneider@loyaltypartner.com::5bf49cc4-0997-4007-ae3c-79f8e79d982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FCE28D-540A-4475-9768-882A361EC779}" v="4" dt="2024-10-02T14:19:22.1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59" autoAdjust="0"/>
    <p:restoredTop sz="95899" autoAdjust="0"/>
  </p:normalViewPr>
  <p:slideViewPr>
    <p:cSldViewPr snapToGrid="0" snapToObjects="1">
      <p:cViewPr varScale="1">
        <p:scale>
          <a:sx n="67" d="100"/>
          <a:sy n="67" d="100"/>
        </p:scale>
        <p:origin x="688" y="44"/>
      </p:cViewPr>
      <p:guideLst>
        <p:guide orient="horz" pos="845"/>
        <p:guide orient="horz" pos="4020"/>
        <p:guide pos="619"/>
        <p:guide pos="7037"/>
        <p:guide pos="5427"/>
        <p:guide pos="3840"/>
        <p:guide pos="22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4050"/>
    </p:cViewPr>
  </p:sorterViewPr>
  <p:notesViewPr>
    <p:cSldViewPr snapToGrid="0" snapToObjects="1" showGuides="1">
      <p:cViewPr varScale="1">
        <p:scale>
          <a:sx n="63" d="100"/>
          <a:sy n="63" d="100"/>
        </p:scale>
        <p:origin x="3144" y="62"/>
      </p:cViewPr>
      <p:guideLst>
        <p:guide orient="horz"/>
        <p:guide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0" y="0"/>
            <a:ext cx="6797675" cy="3825875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vert="horz" lIns="90965" tIns="45482" rIns="90965" bIns="45482" rtlCol="0" anchor="ctr"/>
          <a:lstStyle/>
          <a:p>
            <a:endParaRPr lang="en-US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gray">
          <a:xfrm>
            <a:off x="592134" y="4763525"/>
            <a:ext cx="5927634" cy="4863232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noProof="0" dirty="0" err="1"/>
              <a:t>Textmasterformat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75068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1600"/>
      </a:spcBef>
      <a:defRPr sz="1000" kern="1200">
        <a:solidFill>
          <a:schemeClr val="tx1"/>
        </a:solidFill>
        <a:latin typeface="Open Sans" panose="020B0606030504020204" pitchFamily="34" charset="0"/>
        <a:ea typeface="Open Sans" panose="020B0606030504020204" pitchFamily="34" charset="0"/>
        <a:cs typeface="Open Sans" panose="020B0606030504020204" pitchFamily="34" charset="0"/>
      </a:defRPr>
    </a:lvl1pPr>
    <a:lvl2pPr marL="144000" indent="-144000" algn="l" defTabSz="914400" rtl="0" eaLnBrk="1" latinLnBrk="0" hangingPunct="1">
      <a:spcBef>
        <a:spcPts val="600"/>
      </a:spcBef>
      <a:buClr>
        <a:schemeClr val="tx1"/>
      </a:buClr>
      <a:buFont typeface="Arial" pitchFamily="34" charset="0"/>
      <a:buChar char="•"/>
      <a:defRPr sz="1000" kern="1200">
        <a:solidFill>
          <a:schemeClr val="tx1"/>
        </a:solidFill>
        <a:latin typeface="Open Sans" panose="020B0606030504020204" pitchFamily="34" charset="0"/>
        <a:ea typeface="Open Sans" panose="020B0606030504020204" pitchFamily="34" charset="0"/>
        <a:cs typeface="Open Sans" panose="020B0606030504020204" pitchFamily="34" charset="0"/>
      </a:defRPr>
    </a:lvl2pPr>
    <a:lvl3pPr marL="288000" indent="-144000" algn="l" defTabSz="914400" rtl="0" eaLnBrk="1" latinLnBrk="0" hangingPunct="1">
      <a:spcBef>
        <a:spcPts val="600"/>
      </a:spcBef>
      <a:buClr>
        <a:schemeClr val="tx1"/>
      </a:buClr>
      <a:buFont typeface="Arial" pitchFamily="34" charset="0"/>
      <a:buChar char="•"/>
      <a:defRPr sz="1000" kern="1200">
        <a:solidFill>
          <a:schemeClr val="tx1"/>
        </a:solidFill>
        <a:latin typeface="Open Sans" panose="020B0606030504020204" pitchFamily="34" charset="0"/>
        <a:ea typeface="Open Sans" panose="020B0606030504020204" pitchFamily="34" charset="0"/>
        <a:cs typeface="Open Sans" panose="020B0606030504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PAYBACK Light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PAYBACK Light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506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0719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4" Type="http://schemas.openxmlformats.org/officeDocument/2006/relationships/image" Target="../media/image1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4" Type="http://schemas.openxmlformats.org/officeDocument/2006/relationships/image" Target="../media/image1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4" Type="http://schemas.openxmlformats.org/officeDocument/2006/relationships/image" Target="../media/image1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4" Type="http://schemas.openxmlformats.org/officeDocument/2006/relationships/image" Target="../media/image1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1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1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4" Type="http://schemas.openxmlformats.org/officeDocument/2006/relationships/image" Target="../media/image1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4" Type="http://schemas.openxmlformats.org/officeDocument/2006/relationships/image" Target="../media/image1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1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335495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981869" y="2647797"/>
            <a:ext cx="10226675" cy="692497"/>
          </a:xfrm>
        </p:spPr>
        <p:txBody>
          <a:bodyPr anchor="b"/>
          <a:lstStyle>
            <a:lvl1pPr algn="ctr">
              <a:lnSpc>
                <a:spcPct val="9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Titel der Präsentation</a:t>
            </a:r>
            <a:endParaRPr lang="en-US" noProof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075" y="34540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noProof="0"/>
              <a:t>Master-Untertitelformat bearbeiten</a:t>
            </a:r>
            <a:endParaRPr lang="en-US" noProof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4A86C03-A116-8736-B44E-6839EACBF8B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65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0780679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Mastertitelformat bearbeiten</a:t>
            </a:r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APG Award - Mai 2023</a:t>
            </a:r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106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7659763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Mastertitelformat bearbeiten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981075" y="1341438"/>
            <a:ext cx="7669213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APG Award - Mai 2023</a:t>
            </a:r>
          </a:p>
        </p:txBody>
      </p:sp>
      <p:sp>
        <p:nvSpPr>
          <p:cNvPr id="12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838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183051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81075" y="1341439"/>
            <a:ext cx="10226675" cy="5040311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/>
              <a:t>Erste Ebene (Einrückungen über &gt;Listenebene erhöhen&lt;)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Mastertitelformat bearbeiten</a:t>
            </a: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APG Award - Mai 2023</a:t>
            </a:r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3169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Text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183051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81075" y="1341439"/>
            <a:ext cx="10226675" cy="5040311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/>
              <a:t>Erste Ebene (Einrückungen über &gt;Listenebene erhöhen&lt;)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Mastertitelformat bearbeiten</a:t>
            </a: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APG Award - Mai 2023</a:t>
            </a:r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3237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, Text or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7239487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platzhalter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81075" y="6487237"/>
            <a:ext cx="764633" cy="124906"/>
          </a:xfrm>
          <a:prstGeom prst="rect">
            <a:avLst/>
          </a:prstGeom>
        </p:spPr>
        <p:txBody>
          <a:bodyPr wrap="none" anchor="b">
            <a:spAutoFit/>
          </a:bodyPr>
          <a:lstStyle>
            <a:lvl1pPr marL="177800" indent="-177800">
              <a:spcBef>
                <a:spcPts val="0"/>
              </a:spcBef>
              <a:buFontTx/>
              <a:buNone/>
              <a:tabLst/>
              <a:defRPr sz="800" b="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pPr lvl="0"/>
            <a:r>
              <a:rPr lang="en-US" noProof="0"/>
              <a:t>Source/Footnote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Mastertitelformat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7" hasCustomPrompt="1"/>
          </p:nvPr>
        </p:nvSpPr>
        <p:spPr bwMode="gray">
          <a:xfrm>
            <a:off x="981076" y="1736812"/>
            <a:ext cx="10226674" cy="4644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Text oder Inhalt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981075" y="1341438"/>
            <a:ext cx="7669213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APG Award - Mai 2023</a:t>
            </a:r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8372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25740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4937125" cy="5040312"/>
          </a:xfrm>
          <a:prstGeom prst="rect">
            <a:avLst/>
          </a:prstGeom>
        </p:spPr>
        <p:txBody>
          <a:bodyPr lIns="0" r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/>
              <a:t>Erste Ebene (Einrückungen über &gt;Listenebene erhöhen&lt;)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18" name="Inhaltsplatzhalter 5"/>
          <p:cNvSpPr>
            <a:spLocks noGrp="1"/>
          </p:cNvSpPr>
          <p:nvPr>
            <p:ph sz="quarter" idx="19" hasCustomPrompt="1"/>
          </p:nvPr>
        </p:nvSpPr>
        <p:spPr bwMode="gray">
          <a:xfrm>
            <a:off x="6270625" y="1341439"/>
            <a:ext cx="4937125" cy="5040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/>
            </a:lvl1pPr>
            <a:lvl2pPr>
              <a:defRPr/>
            </a:lvl2pPr>
            <a:lvl3pPr>
              <a:defRPr lang="de-DE" noProof="0" dirty="0" smtClean="0"/>
            </a:lvl3pPr>
            <a:lvl4pPr>
              <a:defRPr lang="de-DE" noProof="0" dirty="0" smtClean="0"/>
            </a:lvl4pPr>
            <a:lvl5pPr>
              <a:defRPr lang="en-US" noProof="0" dirty="0"/>
            </a:lvl5pPr>
          </a:lstStyle>
          <a:p>
            <a:pPr lvl="0"/>
            <a:r>
              <a:rPr lang="de-DE" noProof="0"/>
              <a:t>Erste Ebene (Einrückungen über &gt;Listenebene erhöhen&lt;)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Mastertitelformat bearbeiten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APG Award - Mai 2023</a:t>
            </a:r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45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Objects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25740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4937125" cy="5040312"/>
          </a:xfrm>
          <a:prstGeom prst="rect">
            <a:avLst/>
          </a:prstGeom>
        </p:spPr>
        <p:txBody>
          <a:bodyPr lIns="0" r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/>
              <a:t>Erste Ebene (Einrückungen über &gt;Listenebene erhöhen&lt;)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18" name="Inhaltsplatzhalter 5"/>
          <p:cNvSpPr>
            <a:spLocks noGrp="1"/>
          </p:cNvSpPr>
          <p:nvPr>
            <p:ph sz="quarter" idx="19" hasCustomPrompt="1"/>
          </p:nvPr>
        </p:nvSpPr>
        <p:spPr bwMode="gray">
          <a:xfrm>
            <a:off x="6270625" y="1341439"/>
            <a:ext cx="4937125" cy="5040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/>
            </a:lvl1pPr>
            <a:lvl2pPr>
              <a:defRPr/>
            </a:lvl2pPr>
            <a:lvl3pPr>
              <a:defRPr lang="de-DE" noProof="0" dirty="0" smtClean="0"/>
            </a:lvl3pPr>
            <a:lvl4pPr>
              <a:defRPr lang="de-DE" noProof="0" dirty="0" smtClean="0"/>
            </a:lvl4pPr>
            <a:lvl5pPr>
              <a:defRPr lang="en-US" noProof="0" dirty="0"/>
            </a:lvl5pPr>
          </a:lstStyle>
          <a:p>
            <a:pPr lvl="0"/>
            <a:r>
              <a:rPr lang="de-DE" noProof="0"/>
              <a:t>Erste Ebene (Einrückungen über &gt;Listenebene erhöhen&lt;)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Mastertitelformat bearbeiten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APG Award - Mai 2023</a:t>
            </a:r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122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stage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78A5241E-F25D-6622-412C-F9415D6DFC6A}"/>
              </a:ext>
            </a:extLst>
          </p:cNvPr>
          <p:cNvSpPr/>
          <p:nvPr userDrawn="1"/>
        </p:nvSpPr>
        <p:spPr>
          <a:xfrm>
            <a:off x="0" y="0"/>
            <a:ext cx="8742267" cy="6858000"/>
          </a:xfrm>
          <a:custGeom>
            <a:avLst/>
            <a:gdLst>
              <a:gd name="connsiteX0" fmla="*/ 0 w 8742267"/>
              <a:gd name="connsiteY0" fmla="*/ 0 h 6858000"/>
              <a:gd name="connsiteX1" fmla="*/ 8041585 w 8742267"/>
              <a:gd name="connsiteY1" fmla="*/ 0 h 6858000"/>
              <a:gd name="connsiteX2" fmla="*/ 7995256 w 8742267"/>
              <a:gd name="connsiteY2" fmla="*/ 37171 h 6858000"/>
              <a:gd name="connsiteX3" fmla="*/ 8707105 w 8742267"/>
              <a:gd name="connsiteY3" fmla="*/ 6818987 h 6858000"/>
              <a:gd name="connsiteX4" fmla="*/ 8742267 w 8742267"/>
              <a:gd name="connsiteY4" fmla="*/ 6858000 h 6858000"/>
              <a:gd name="connsiteX5" fmla="*/ 0 w 874226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42267" h="6858000">
                <a:moveTo>
                  <a:pt x="0" y="0"/>
                </a:moveTo>
                <a:lnTo>
                  <a:pt x="8041585" y="0"/>
                </a:lnTo>
                <a:lnTo>
                  <a:pt x="7995256" y="37171"/>
                </a:lnTo>
                <a:cubicBezTo>
                  <a:pt x="6152320" y="1641459"/>
                  <a:pt x="6922197" y="4768561"/>
                  <a:pt x="8707105" y="6818987"/>
                </a:cubicBezTo>
                <a:lnTo>
                  <a:pt x="874226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err="1">
              <a:solidFill>
                <a:schemeClr val="tx1"/>
              </a:solidFill>
              <a:latin typeface="Arial" panose="020B0604020202020204" pitchFamily="34" charset="0"/>
              <a:ea typeface="Arial" panose="020B0606030504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Mastertitelformat bearbeiten</a:t>
            </a:r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APG Award - Mai 2023</a:t>
            </a:r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/>
              <a:t>Erste Ebene (Einrückungen über &gt;Listenebene erhöhen&lt;)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761625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stag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78A5241E-F25D-6622-412C-F9415D6DFC6A}"/>
              </a:ext>
            </a:extLst>
          </p:cNvPr>
          <p:cNvSpPr/>
          <p:nvPr userDrawn="1"/>
        </p:nvSpPr>
        <p:spPr>
          <a:xfrm>
            <a:off x="0" y="0"/>
            <a:ext cx="8742267" cy="6858000"/>
          </a:xfrm>
          <a:custGeom>
            <a:avLst/>
            <a:gdLst>
              <a:gd name="connsiteX0" fmla="*/ 0 w 8742267"/>
              <a:gd name="connsiteY0" fmla="*/ 0 h 6858000"/>
              <a:gd name="connsiteX1" fmla="*/ 8041585 w 8742267"/>
              <a:gd name="connsiteY1" fmla="*/ 0 h 6858000"/>
              <a:gd name="connsiteX2" fmla="*/ 7995256 w 8742267"/>
              <a:gd name="connsiteY2" fmla="*/ 37171 h 6858000"/>
              <a:gd name="connsiteX3" fmla="*/ 8707105 w 8742267"/>
              <a:gd name="connsiteY3" fmla="*/ 6818987 h 6858000"/>
              <a:gd name="connsiteX4" fmla="*/ 8742267 w 8742267"/>
              <a:gd name="connsiteY4" fmla="*/ 6858000 h 6858000"/>
              <a:gd name="connsiteX5" fmla="*/ 0 w 874226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42267" h="6858000">
                <a:moveTo>
                  <a:pt x="0" y="0"/>
                </a:moveTo>
                <a:lnTo>
                  <a:pt x="8041585" y="0"/>
                </a:lnTo>
                <a:lnTo>
                  <a:pt x="7995256" y="37171"/>
                </a:lnTo>
                <a:cubicBezTo>
                  <a:pt x="6152320" y="1641459"/>
                  <a:pt x="6922197" y="4768561"/>
                  <a:pt x="8707105" y="6818987"/>
                </a:cubicBezTo>
                <a:lnTo>
                  <a:pt x="874226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err="1">
              <a:solidFill>
                <a:schemeClr val="tx1"/>
              </a:solidFill>
              <a:latin typeface="Arial" panose="020B0604020202020204" pitchFamily="34" charset="0"/>
              <a:ea typeface="Arial" panose="020B0606030504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Mastertitelformat bearbeiten</a:t>
            </a:r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APG Award - Mai 2023</a:t>
            </a:r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/>
              <a:t>Erste Ebene (Einrückungen über &gt;Listenebene erhöhen&lt;)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82895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Mastertitelformat bearbeiten</a:t>
            </a:r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APG Award - Mai 2023</a:t>
            </a:r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/>
              <a:t>Erste Ebene (Einrückungen über &gt;Listenebene erhöhen&lt;)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81" name="Bildplatzhalter 80">
            <a:extLst>
              <a:ext uri="{FF2B5EF4-FFF2-40B4-BE49-F238E27FC236}">
                <a16:creationId xmlns:a16="http://schemas.microsoft.com/office/drawing/2014/main" id="{6105DDE3-C0A8-8F51-E177-DDC41B5361B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5542456" y="-4762"/>
            <a:ext cx="6657482" cy="6867525"/>
          </a:xfrm>
          <a:custGeom>
            <a:avLst/>
            <a:gdLst>
              <a:gd name="connsiteX0" fmla="*/ 4924742 w 6657482"/>
              <a:gd name="connsiteY0" fmla="*/ 239222 h 6867525"/>
              <a:gd name="connsiteX1" fmla="*/ 4827094 w 6657482"/>
              <a:gd name="connsiteY1" fmla="*/ 336870 h 6867525"/>
              <a:gd name="connsiteX2" fmla="*/ 4827094 w 6657482"/>
              <a:gd name="connsiteY2" fmla="*/ 735013 h 6867525"/>
              <a:gd name="connsiteX3" fmla="*/ 4924742 w 6657482"/>
              <a:gd name="connsiteY3" fmla="*/ 832661 h 6867525"/>
              <a:gd name="connsiteX4" fmla="*/ 6291811 w 6657482"/>
              <a:gd name="connsiteY4" fmla="*/ 832661 h 6867525"/>
              <a:gd name="connsiteX5" fmla="*/ 6389459 w 6657482"/>
              <a:gd name="connsiteY5" fmla="*/ 735013 h 6867525"/>
              <a:gd name="connsiteX6" fmla="*/ 6389459 w 6657482"/>
              <a:gd name="connsiteY6" fmla="*/ 336870 h 6867525"/>
              <a:gd name="connsiteX7" fmla="*/ 6291811 w 6657482"/>
              <a:gd name="connsiteY7" fmla="*/ 239222 h 6867525"/>
              <a:gd name="connsiteX8" fmla="*/ 2684561 w 6657482"/>
              <a:gd name="connsiteY8" fmla="*/ 0 h 6867525"/>
              <a:gd name="connsiteX9" fmla="*/ 6657482 w 6657482"/>
              <a:gd name="connsiteY9" fmla="*/ 0 h 6867525"/>
              <a:gd name="connsiteX10" fmla="*/ 6657482 w 6657482"/>
              <a:gd name="connsiteY10" fmla="*/ 6867525 h 6867525"/>
              <a:gd name="connsiteX11" fmla="*/ 827547 w 6657482"/>
              <a:gd name="connsiteY11" fmla="*/ 6867525 h 6867525"/>
              <a:gd name="connsiteX12" fmla="*/ 765196 w 6657482"/>
              <a:gd name="connsiteY12" fmla="*/ 6806866 h 6867525"/>
              <a:gd name="connsiteX13" fmla="*/ 0 w 6657482"/>
              <a:gd name="connsiteY13" fmla="*/ 4903495 h 6867525"/>
              <a:gd name="connsiteX14" fmla="*/ 2492900 w 6657482"/>
              <a:gd name="connsiteY14" fmla="*/ 181249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657482" h="6867525">
                <a:moveTo>
                  <a:pt x="4924742" y="239222"/>
                </a:moveTo>
                <a:cubicBezTo>
                  <a:pt x="4870949" y="239222"/>
                  <a:pt x="4827094" y="283077"/>
                  <a:pt x="4827094" y="336870"/>
                </a:cubicBezTo>
                <a:lnTo>
                  <a:pt x="4827094" y="735013"/>
                </a:lnTo>
                <a:cubicBezTo>
                  <a:pt x="4827094" y="788805"/>
                  <a:pt x="4870949" y="832661"/>
                  <a:pt x="4924742" y="832661"/>
                </a:cubicBezTo>
                <a:lnTo>
                  <a:pt x="6291811" y="832661"/>
                </a:lnTo>
                <a:cubicBezTo>
                  <a:pt x="6345736" y="832661"/>
                  <a:pt x="6389459" y="788805"/>
                  <a:pt x="6389459" y="735013"/>
                </a:cubicBezTo>
                <a:lnTo>
                  <a:pt x="6389459" y="336870"/>
                </a:lnTo>
                <a:cubicBezTo>
                  <a:pt x="6389459" y="283077"/>
                  <a:pt x="6345604" y="239222"/>
                  <a:pt x="6291811" y="239222"/>
                </a:cubicBezTo>
                <a:close/>
                <a:moveTo>
                  <a:pt x="2684561" y="0"/>
                </a:moveTo>
                <a:lnTo>
                  <a:pt x="6657482" y="0"/>
                </a:lnTo>
                <a:lnTo>
                  <a:pt x="6657482" y="6867525"/>
                </a:lnTo>
                <a:lnTo>
                  <a:pt x="827547" y="6867525"/>
                </a:lnTo>
                <a:lnTo>
                  <a:pt x="765196" y="6806866"/>
                </a:lnTo>
                <a:cubicBezTo>
                  <a:pt x="302389" y="6326749"/>
                  <a:pt x="0" y="5698744"/>
                  <a:pt x="0" y="4903495"/>
                </a:cubicBezTo>
                <a:cubicBezTo>
                  <a:pt x="0" y="3312998"/>
                  <a:pt x="1209555" y="1429958"/>
                  <a:pt x="2492900" y="181249"/>
                </a:cubicBezTo>
                <a:close/>
              </a:path>
            </a:pathLst>
          </a:custGeom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300565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_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335495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981869" y="2647797"/>
            <a:ext cx="10226675" cy="692497"/>
          </a:xfrm>
        </p:spPr>
        <p:txBody>
          <a:bodyPr anchor="b"/>
          <a:lstStyle>
            <a:lvl1pPr algn="ctr">
              <a:lnSpc>
                <a:spcPct val="90000"/>
              </a:lnSpc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Titel der Präsentation</a:t>
            </a:r>
            <a:endParaRPr lang="en-US" noProof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075" y="34540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noProof="0"/>
              <a:t>Master-Untertitelformat bearbeiten</a:t>
            </a:r>
            <a:endParaRPr lang="en-US" noProof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4A86C03-A116-8736-B44E-6839EACBF8B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86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 lef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ildplatzhalter 21">
            <a:extLst>
              <a:ext uri="{FF2B5EF4-FFF2-40B4-BE49-F238E27FC236}">
                <a16:creationId xmlns:a16="http://schemas.microsoft.com/office/drawing/2014/main" id="{55451BA6-4BD9-3576-F397-5D389CBE4B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9051" y="-15924"/>
            <a:ext cx="7176925" cy="6889849"/>
          </a:xfrm>
          <a:custGeom>
            <a:avLst/>
            <a:gdLst>
              <a:gd name="connsiteX0" fmla="*/ 0 w 7143750"/>
              <a:gd name="connsiteY0" fmla="*/ 0 h 6858001"/>
              <a:gd name="connsiteX1" fmla="*/ 4414739 w 7143750"/>
              <a:gd name="connsiteY1" fmla="*/ 0 h 6858001"/>
              <a:gd name="connsiteX2" fmla="*/ 4519014 w 7143750"/>
              <a:gd name="connsiteY2" fmla="*/ 89971 h 6858001"/>
              <a:gd name="connsiteX3" fmla="*/ 7143750 w 7143750"/>
              <a:gd name="connsiteY3" fmla="*/ 5410201 h 6858001"/>
              <a:gd name="connsiteX4" fmla="*/ 6910785 w 7143750"/>
              <a:gd name="connsiteY4" fmla="*/ 6685297 h 6858001"/>
              <a:gd name="connsiteX5" fmla="*/ 6837992 w 7143750"/>
              <a:gd name="connsiteY5" fmla="*/ 6858001 h 6858001"/>
              <a:gd name="connsiteX6" fmla="*/ 0 w 7143750"/>
              <a:gd name="connsiteY6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43750" h="6858001">
                <a:moveTo>
                  <a:pt x="0" y="0"/>
                </a:moveTo>
                <a:lnTo>
                  <a:pt x="4414739" y="0"/>
                </a:lnTo>
                <a:lnTo>
                  <a:pt x="4519014" y="89971"/>
                </a:lnTo>
                <a:cubicBezTo>
                  <a:pt x="5931095" y="1360011"/>
                  <a:pt x="7143750" y="3537377"/>
                  <a:pt x="7143750" y="5410201"/>
                </a:cubicBezTo>
                <a:cubicBezTo>
                  <a:pt x="7143750" y="5870496"/>
                  <a:pt x="7059337" y="6295857"/>
                  <a:pt x="6910785" y="6685297"/>
                </a:cubicBezTo>
                <a:lnTo>
                  <a:pt x="6837992" y="6858001"/>
                </a:lnTo>
                <a:lnTo>
                  <a:pt x="0" y="6858001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7740650" y="2646402"/>
            <a:ext cx="3651250" cy="110799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ct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Mastertitelformat bearbeiten</a:t>
            </a:r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APG Award - Mai 2023</a:t>
            </a:r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124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9EF7EF8B-E441-5CC3-3C27-0068C5EBDD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2900" y="-7257"/>
            <a:ext cx="12216212" cy="6872514"/>
          </a:xfrm>
          <a:custGeom>
            <a:avLst/>
            <a:gdLst>
              <a:gd name="connsiteX0" fmla="*/ 10480098 w 12216212"/>
              <a:gd name="connsiteY0" fmla="*/ 241717 h 6872514"/>
              <a:gd name="connsiteX1" fmla="*/ 10382450 w 12216212"/>
              <a:gd name="connsiteY1" fmla="*/ 339365 h 6872514"/>
              <a:gd name="connsiteX2" fmla="*/ 10382450 w 12216212"/>
              <a:gd name="connsiteY2" fmla="*/ 737508 h 6872514"/>
              <a:gd name="connsiteX3" fmla="*/ 10480098 w 12216212"/>
              <a:gd name="connsiteY3" fmla="*/ 835156 h 6872514"/>
              <a:gd name="connsiteX4" fmla="*/ 11847167 w 12216212"/>
              <a:gd name="connsiteY4" fmla="*/ 835156 h 6872514"/>
              <a:gd name="connsiteX5" fmla="*/ 11944815 w 12216212"/>
              <a:gd name="connsiteY5" fmla="*/ 737508 h 6872514"/>
              <a:gd name="connsiteX6" fmla="*/ 11944815 w 12216212"/>
              <a:gd name="connsiteY6" fmla="*/ 339365 h 6872514"/>
              <a:gd name="connsiteX7" fmla="*/ 11847167 w 12216212"/>
              <a:gd name="connsiteY7" fmla="*/ 241717 h 6872514"/>
              <a:gd name="connsiteX8" fmla="*/ 0 w 12216212"/>
              <a:gd name="connsiteY8" fmla="*/ 0 h 6872514"/>
              <a:gd name="connsiteX9" fmla="*/ 12216212 w 12216212"/>
              <a:gd name="connsiteY9" fmla="*/ 0 h 6872514"/>
              <a:gd name="connsiteX10" fmla="*/ 12216212 w 12216212"/>
              <a:gd name="connsiteY10" fmla="*/ 6872514 h 6872514"/>
              <a:gd name="connsiteX11" fmla="*/ 0 w 12216212"/>
              <a:gd name="connsiteY11" fmla="*/ 6872514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216212" h="6872514">
                <a:moveTo>
                  <a:pt x="10480098" y="241717"/>
                </a:moveTo>
                <a:cubicBezTo>
                  <a:pt x="10426305" y="241717"/>
                  <a:pt x="10382450" y="285572"/>
                  <a:pt x="10382450" y="339365"/>
                </a:cubicBezTo>
                <a:lnTo>
                  <a:pt x="10382450" y="737508"/>
                </a:lnTo>
                <a:cubicBezTo>
                  <a:pt x="10382450" y="791300"/>
                  <a:pt x="10426305" y="835156"/>
                  <a:pt x="10480098" y="835156"/>
                </a:cubicBezTo>
                <a:lnTo>
                  <a:pt x="11847167" y="835156"/>
                </a:lnTo>
                <a:cubicBezTo>
                  <a:pt x="11901092" y="835156"/>
                  <a:pt x="11944815" y="791300"/>
                  <a:pt x="11944815" y="737508"/>
                </a:cubicBezTo>
                <a:lnTo>
                  <a:pt x="11944815" y="339365"/>
                </a:lnTo>
                <a:cubicBezTo>
                  <a:pt x="11944815" y="285572"/>
                  <a:pt x="11900960" y="241717"/>
                  <a:pt x="11847167" y="241717"/>
                </a:cubicBezTo>
                <a:close/>
                <a:moveTo>
                  <a:pt x="0" y="0"/>
                </a:moveTo>
                <a:lnTo>
                  <a:pt x="12216212" y="0"/>
                </a:lnTo>
                <a:lnTo>
                  <a:pt x="12216212" y="6872514"/>
                </a:lnTo>
                <a:lnTo>
                  <a:pt x="0" y="6872514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8450643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0A2BB51F-794C-9F8C-AC7B-C80F984361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APG Award - Mai 2023</a:t>
            </a:r>
          </a:p>
        </p:txBody>
      </p:sp>
    </p:spTree>
    <p:extLst>
      <p:ext uri="{BB962C8B-B14F-4D97-AF65-F5344CB8AC3E}">
        <p14:creationId xmlns:p14="http://schemas.microsoft.com/office/powerpoint/2010/main" val="9580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_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2114497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platzhalter 6"/>
          <p:cNvSpPr>
            <a:spLocks noGrp="1"/>
          </p:cNvSpPr>
          <p:nvPr userDrawn="1">
            <p:ph type="body" sz="quarter" idx="10"/>
          </p:nvPr>
        </p:nvSpPr>
        <p:spPr>
          <a:xfrm>
            <a:off x="2787909" y="3472542"/>
            <a:ext cx="4704809" cy="266700"/>
          </a:xfrm>
        </p:spPr>
        <p:txBody>
          <a:bodyPr anchor="b"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180612" indent="0">
              <a:buFontTx/>
              <a:buNone/>
              <a:defRPr sz="1600"/>
            </a:lvl2pPr>
            <a:lvl3pPr marL="360000" indent="0">
              <a:buFontTx/>
              <a:buNone/>
              <a:defRPr sz="1600"/>
            </a:lvl3pPr>
            <a:lvl4pPr marL="540612" indent="0">
              <a:buFontTx/>
              <a:buNone/>
              <a:defRPr sz="1600"/>
            </a:lvl4pPr>
            <a:lvl5pPr marL="268288" indent="0">
              <a:buFontTx/>
              <a:buNone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8"/>
          <p:cNvSpPr>
            <a:spLocks noGrp="1"/>
          </p:cNvSpPr>
          <p:nvPr userDrawn="1">
            <p:ph type="body" sz="quarter" idx="11"/>
          </p:nvPr>
        </p:nvSpPr>
        <p:spPr>
          <a:xfrm>
            <a:off x="2787909" y="4018950"/>
            <a:ext cx="4704809" cy="520655"/>
          </a:xfrm>
        </p:spPr>
        <p:txBody>
          <a:bodyPr wrap="square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1pPr>
            <a:lvl2pPr marL="268288" indent="-268288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●"/>
              <a:defRPr sz="1600"/>
            </a:lvl2pPr>
            <a:lvl3pPr marL="360000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3pPr>
            <a:lvl4pPr marL="540612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4pPr>
            <a:lvl5pPr marL="268288" indent="0">
              <a:lnSpc>
                <a:spcPct val="110000"/>
              </a:lnSpc>
              <a:spcBef>
                <a:spcPts val="0"/>
              </a:spcBef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pic>
        <p:nvPicPr>
          <p:cNvPr id="239" name="Grafik 238">
            <a:extLst>
              <a:ext uri="{FF2B5EF4-FFF2-40B4-BE49-F238E27FC236}">
                <a16:creationId xmlns:a16="http://schemas.microsoft.com/office/drawing/2014/main" id="{D494F1D2-0C48-12FF-F886-CE220238FB4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580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DF598F09-7E61-0547-5693-D497419DCA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13" y="0"/>
            <a:ext cx="12179387" cy="6858000"/>
          </a:xfrm>
          <a:prstGeom prst="rect">
            <a:avLst/>
          </a:prstGeom>
        </p:spPr>
      </p:pic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2114497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2787909" y="3472542"/>
            <a:ext cx="4704809" cy="266700"/>
          </a:xfrm>
        </p:spPr>
        <p:txBody>
          <a:bodyPr anchor="b"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180612" indent="0">
              <a:buFontTx/>
              <a:buNone/>
              <a:defRPr sz="1600"/>
            </a:lvl2pPr>
            <a:lvl3pPr marL="360000" indent="0">
              <a:buFontTx/>
              <a:buNone/>
              <a:defRPr sz="1600"/>
            </a:lvl3pPr>
            <a:lvl4pPr marL="540612" indent="0">
              <a:buFontTx/>
              <a:buNone/>
              <a:defRPr sz="1600"/>
            </a:lvl4pPr>
            <a:lvl5pPr marL="268288" indent="0">
              <a:buFontTx/>
              <a:buNone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B9DB6FB-1632-275D-2C79-0725D44397C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  <p:sp>
        <p:nvSpPr>
          <p:cNvPr id="5" name="Textplatzhalter 8">
            <a:extLst>
              <a:ext uri="{FF2B5EF4-FFF2-40B4-BE49-F238E27FC236}">
                <a16:creationId xmlns:a16="http://schemas.microsoft.com/office/drawing/2014/main" id="{7014CB37-FC7D-56CE-D1AB-6FB6C99B3A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87909" y="4018950"/>
            <a:ext cx="4704809" cy="520655"/>
          </a:xfrm>
        </p:spPr>
        <p:txBody>
          <a:bodyPr wrap="square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1pPr>
            <a:lvl2pPr marL="268288" indent="-268288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●"/>
              <a:defRPr sz="1600"/>
            </a:lvl2pPr>
            <a:lvl3pPr marL="360000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3pPr>
            <a:lvl4pPr marL="540612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4pPr>
            <a:lvl5pPr marL="268288" indent="0">
              <a:lnSpc>
                <a:spcPct val="110000"/>
              </a:lnSpc>
              <a:spcBef>
                <a:spcPts val="0"/>
              </a:spcBef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359592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page_s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ildplatzhalter 29">
            <a:extLst>
              <a:ext uri="{FF2B5EF4-FFF2-40B4-BE49-F238E27FC236}">
                <a16:creationId xmlns:a16="http://schemas.microsoft.com/office/drawing/2014/main" id="{48923AC6-4C66-84D8-8535-D6D97BF2EF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2900" y="-7257"/>
            <a:ext cx="12216212" cy="6872514"/>
          </a:xfrm>
          <a:custGeom>
            <a:avLst/>
            <a:gdLst>
              <a:gd name="connsiteX0" fmla="*/ 10480098 w 12216212"/>
              <a:gd name="connsiteY0" fmla="*/ 241717 h 6872514"/>
              <a:gd name="connsiteX1" fmla="*/ 10382450 w 12216212"/>
              <a:gd name="connsiteY1" fmla="*/ 339365 h 6872514"/>
              <a:gd name="connsiteX2" fmla="*/ 10382450 w 12216212"/>
              <a:gd name="connsiteY2" fmla="*/ 737508 h 6872514"/>
              <a:gd name="connsiteX3" fmla="*/ 10480098 w 12216212"/>
              <a:gd name="connsiteY3" fmla="*/ 835156 h 6872514"/>
              <a:gd name="connsiteX4" fmla="*/ 11847167 w 12216212"/>
              <a:gd name="connsiteY4" fmla="*/ 835156 h 6872514"/>
              <a:gd name="connsiteX5" fmla="*/ 11944815 w 12216212"/>
              <a:gd name="connsiteY5" fmla="*/ 737508 h 6872514"/>
              <a:gd name="connsiteX6" fmla="*/ 11944815 w 12216212"/>
              <a:gd name="connsiteY6" fmla="*/ 339365 h 6872514"/>
              <a:gd name="connsiteX7" fmla="*/ 11847167 w 12216212"/>
              <a:gd name="connsiteY7" fmla="*/ 241717 h 6872514"/>
              <a:gd name="connsiteX8" fmla="*/ 0 w 12216212"/>
              <a:gd name="connsiteY8" fmla="*/ 0 h 6872514"/>
              <a:gd name="connsiteX9" fmla="*/ 12216212 w 12216212"/>
              <a:gd name="connsiteY9" fmla="*/ 0 h 6872514"/>
              <a:gd name="connsiteX10" fmla="*/ 12216212 w 12216212"/>
              <a:gd name="connsiteY10" fmla="*/ 6872514 h 6872514"/>
              <a:gd name="connsiteX11" fmla="*/ 0 w 12216212"/>
              <a:gd name="connsiteY11" fmla="*/ 6872514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216212" h="6872514">
                <a:moveTo>
                  <a:pt x="10480098" y="241717"/>
                </a:moveTo>
                <a:cubicBezTo>
                  <a:pt x="10426305" y="241717"/>
                  <a:pt x="10382450" y="285572"/>
                  <a:pt x="10382450" y="339365"/>
                </a:cubicBezTo>
                <a:lnTo>
                  <a:pt x="10382450" y="737508"/>
                </a:lnTo>
                <a:cubicBezTo>
                  <a:pt x="10382450" y="791300"/>
                  <a:pt x="10426305" y="835156"/>
                  <a:pt x="10480098" y="835156"/>
                </a:cubicBezTo>
                <a:lnTo>
                  <a:pt x="11847167" y="835156"/>
                </a:lnTo>
                <a:cubicBezTo>
                  <a:pt x="11901092" y="835156"/>
                  <a:pt x="11944815" y="791300"/>
                  <a:pt x="11944815" y="737508"/>
                </a:cubicBezTo>
                <a:lnTo>
                  <a:pt x="11944815" y="339365"/>
                </a:lnTo>
                <a:cubicBezTo>
                  <a:pt x="11944815" y="285572"/>
                  <a:pt x="11900960" y="241717"/>
                  <a:pt x="11847167" y="241717"/>
                </a:cubicBezTo>
                <a:close/>
                <a:moveTo>
                  <a:pt x="0" y="0"/>
                </a:moveTo>
                <a:lnTo>
                  <a:pt x="12216212" y="0"/>
                </a:lnTo>
                <a:lnTo>
                  <a:pt x="12216212" y="6872514"/>
                </a:lnTo>
                <a:lnTo>
                  <a:pt x="0" y="6872514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25680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itel 1">
            <a:extLst>
              <a:ext uri="{FF2B5EF4-FFF2-40B4-BE49-F238E27FC236}">
                <a16:creationId xmlns:a16="http://schemas.microsoft.com/office/drawing/2014/main" id="{99EFEE31-F98F-DC57-8BB7-210EAEC697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981869" y="2647797"/>
            <a:ext cx="10226675" cy="692497"/>
          </a:xfrm>
        </p:spPr>
        <p:txBody>
          <a:bodyPr anchor="b"/>
          <a:lstStyle>
            <a:lvl1pPr algn="ctr">
              <a:lnSpc>
                <a:spcPct val="90000"/>
              </a:lnSpc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Titel der Präsentation</a:t>
            </a:r>
            <a:endParaRPr lang="en-US" noProof="0"/>
          </a:p>
        </p:txBody>
      </p:sp>
      <p:sp>
        <p:nvSpPr>
          <p:cNvPr id="32" name="Untertitel 2">
            <a:extLst>
              <a:ext uri="{FF2B5EF4-FFF2-40B4-BE49-F238E27FC236}">
                <a16:creationId xmlns:a16="http://schemas.microsoft.com/office/drawing/2014/main" id="{4A24B715-9FA2-14FE-B313-90901CDBE2CB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981075" y="34540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noProof="0"/>
              <a:t>Master-Untertitelformat bearbeiten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70801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1054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APG Award - Mai 2023</a:t>
            </a:r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7613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1054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APG Award - Mai 2023</a:t>
            </a:r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476325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1054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APG Award - Mai 2023</a:t>
            </a:r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6218912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_s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6C97C45C-322F-BE4B-2CD7-FC4921296B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2900" y="-7257"/>
            <a:ext cx="12216212" cy="6872514"/>
          </a:xfrm>
          <a:custGeom>
            <a:avLst/>
            <a:gdLst>
              <a:gd name="connsiteX0" fmla="*/ 1501719 w 12216212"/>
              <a:gd name="connsiteY0" fmla="*/ 2403222 h 6872514"/>
              <a:gd name="connsiteX1" fmla="*/ 1985722 w 12216212"/>
              <a:gd name="connsiteY1" fmla="*/ 2887225 h 6872514"/>
              <a:gd name="connsiteX2" fmla="*/ 1501719 w 12216212"/>
              <a:gd name="connsiteY2" fmla="*/ 3371228 h 6872514"/>
              <a:gd name="connsiteX3" fmla="*/ 1017716 w 12216212"/>
              <a:gd name="connsiteY3" fmla="*/ 2887225 h 6872514"/>
              <a:gd name="connsiteX4" fmla="*/ 1501719 w 12216212"/>
              <a:gd name="connsiteY4" fmla="*/ 2403222 h 6872514"/>
              <a:gd name="connsiteX5" fmla="*/ 1501719 w 12216212"/>
              <a:gd name="connsiteY5" fmla="*/ 2355669 h 6872514"/>
              <a:gd name="connsiteX6" fmla="*/ 970163 w 12216212"/>
              <a:gd name="connsiteY6" fmla="*/ 2887225 h 6872514"/>
              <a:gd name="connsiteX7" fmla="*/ 1501719 w 12216212"/>
              <a:gd name="connsiteY7" fmla="*/ 3418781 h 6872514"/>
              <a:gd name="connsiteX8" fmla="*/ 2033275 w 12216212"/>
              <a:gd name="connsiteY8" fmla="*/ 2887225 h 6872514"/>
              <a:gd name="connsiteX9" fmla="*/ 1501719 w 12216212"/>
              <a:gd name="connsiteY9" fmla="*/ 2355669 h 6872514"/>
              <a:gd name="connsiteX10" fmla="*/ 10480098 w 12216212"/>
              <a:gd name="connsiteY10" fmla="*/ 241717 h 6872514"/>
              <a:gd name="connsiteX11" fmla="*/ 10382450 w 12216212"/>
              <a:gd name="connsiteY11" fmla="*/ 339365 h 6872514"/>
              <a:gd name="connsiteX12" fmla="*/ 10382450 w 12216212"/>
              <a:gd name="connsiteY12" fmla="*/ 737508 h 6872514"/>
              <a:gd name="connsiteX13" fmla="*/ 10480098 w 12216212"/>
              <a:gd name="connsiteY13" fmla="*/ 835156 h 6872514"/>
              <a:gd name="connsiteX14" fmla="*/ 11847167 w 12216212"/>
              <a:gd name="connsiteY14" fmla="*/ 835156 h 6872514"/>
              <a:gd name="connsiteX15" fmla="*/ 11944815 w 12216212"/>
              <a:gd name="connsiteY15" fmla="*/ 737508 h 6872514"/>
              <a:gd name="connsiteX16" fmla="*/ 11944815 w 12216212"/>
              <a:gd name="connsiteY16" fmla="*/ 339365 h 6872514"/>
              <a:gd name="connsiteX17" fmla="*/ 11847167 w 12216212"/>
              <a:gd name="connsiteY17" fmla="*/ 241717 h 6872514"/>
              <a:gd name="connsiteX18" fmla="*/ 0 w 12216212"/>
              <a:gd name="connsiteY18" fmla="*/ 0 h 6872514"/>
              <a:gd name="connsiteX19" fmla="*/ 12216212 w 12216212"/>
              <a:gd name="connsiteY19" fmla="*/ 0 h 6872514"/>
              <a:gd name="connsiteX20" fmla="*/ 12216212 w 12216212"/>
              <a:gd name="connsiteY20" fmla="*/ 6872514 h 6872514"/>
              <a:gd name="connsiteX21" fmla="*/ 0 w 12216212"/>
              <a:gd name="connsiteY21" fmla="*/ 6872514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216212" h="6872514">
                <a:moveTo>
                  <a:pt x="1501719" y="2403222"/>
                </a:moveTo>
                <a:cubicBezTo>
                  <a:pt x="1769026" y="2403222"/>
                  <a:pt x="1985722" y="2619918"/>
                  <a:pt x="1985722" y="2887225"/>
                </a:cubicBezTo>
                <a:cubicBezTo>
                  <a:pt x="1985722" y="3154532"/>
                  <a:pt x="1769026" y="3371228"/>
                  <a:pt x="1501719" y="3371228"/>
                </a:cubicBezTo>
                <a:cubicBezTo>
                  <a:pt x="1234412" y="3371228"/>
                  <a:pt x="1017716" y="3154532"/>
                  <a:pt x="1017716" y="2887225"/>
                </a:cubicBezTo>
                <a:cubicBezTo>
                  <a:pt x="1017716" y="2619918"/>
                  <a:pt x="1234412" y="2403222"/>
                  <a:pt x="1501719" y="2403222"/>
                </a:cubicBezTo>
                <a:close/>
                <a:moveTo>
                  <a:pt x="1501719" y="2355669"/>
                </a:moveTo>
                <a:cubicBezTo>
                  <a:pt x="1208149" y="2355669"/>
                  <a:pt x="970163" y="2593655"/>
                  <a:pt x="970163" y="2887225"/>
                </a:cubicBezTo>
                <a:cubicBezTo>
                  <a:pt x="970163" y="3180795"/>
                  <a:pt x="1208149" y="3418781"/>
                  <a:pt x="1501719" y="3418781"/>
                </a:cubicBezTo>
                <a:cubicBezTo>
                  <a:pt x="1795289" y="3418781"/>
                  <a:pt x="2033275" y="3180795"/>
                  <a:pt x="2033275" y="2887225"/>
                </a:cubicBezTo>
                <a:cubicBezTo>
                  <a:pt x="2033275" y="2593655"/>
                  <a:pt x="1795289" y="2355669"/>
                  <a:pt x="1501719" y="2355669"/>
                </a:cubicBezTo>
                <a:close/>
                <a:moveTo>
                  <a:pt x="10480098" y="241717"/>
                </a:moveTo>
                <a:cubicBezTo>
                  <a:pt x="10426305" y="241717"/>
                  <a:pt x="10382450" y="285572"/>
                  <a:pt x="10382450" y="339365"/>
                </a:cubicBezTo>
                <a:lnTo>
                  <a:pt x="10382450" y="737508"/>
                </a:lnTo>
                <a:cubicBezTo>
                  <a:pt x="10382450" y="791300"/>
                  <a:pt x="10426305" y="835156"/>
                  <a:pt x="10480098" y="835156"/>
                </a:cubicBezTo>
                <a:lnTo>
                  <a:pt x="11847167" y="835156"/>
                </a:lnTo>
                <a:cubicBezTo>
                  <a:pt x="11901092" y="835156"/>
                  <a:pt x="11944815" y="791300"/>
                  <a:pt x="11944815" y="737508"/>
                </a:cubicBezTo>
                <a:lnTo>
                  <a:pt x="11944815" y="339365"/>
                </a:lnTo>
                <a:cubicBezTo>
                  <a:pt x="11944815" y="285572"/>
                  <a:pt x="11900960" y="241717"/>
                  <a:pt x="11847167" y="241717"/>
                </a:cubicBezTo>
                <a:close/>
                <a:moveTo>
                  <a:pt x="0" y="0"/>
                </a:moveTo>
                <a:lnTo>
                  <a:pt x="12216212" y="0"/>
                </a:lnTo>
                <a:lnTo>
                  <a:pt x="12216212" y="6872514"/>
                </a:lnTo>
                <a:lnTo>
                  <a:pt x="0" y="6872514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0800065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67710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Mastertitelformat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/>
              <a:t>x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APG Award - Mai 2023</a:t>
            </a:r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866E4F2B-D4D9-F285-86B5-A9295A6A614D}"/>
              </a:ext>
            </a:extLst>
          </p:cNvPr>
          <p:cNvSpPr/>
          <p:nvPr userDrawn="1"/>
        </p:nvSpPr>
        <p:spPr bwMode="gray">
          <a:xfrm>
            <a:off x="981073" y="2374603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b="1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292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_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1117772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13542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Mastertitelformat bearbeiten</a:t>
            </a:r>
          </a:p>
        </p:txBody>
      </p:sp>
      <p:sp>
        <p:nvSpPr>
          <p:cNvPr id="12" name="Ellipse 11"/>
          <p:cNvSpPr/>
          <p:nvPr userDrawn="1"/>
        </p:nvSpPr>
        <p:spPr bwMode="gray">
          <a:xfrm>
            <a:off x="981074" y="2374604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/>
              <a:t>x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APG Award - Mai 2023</a:t>
            </a:r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9430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1117772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13542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Mastertitelformat bearbeiten</a:t>
            </a:r>
          </a:p>
        </p:txBody>
      </p:sp>
      <p:sp>
        <p:nvSpPr>
          <p:cNvPr id="12" name="Ellipse 11"/>
          <p:cNvSpPr/>
          <p:nvPr userDrawn="1"/>
        </p:nvSpPr>
        <p:spPr bwMode="gray">
          <a:xfrm>
            <a:off x="981074" y="2374604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/>
              <a:t>x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APG Award - Mai 2023</a:t>
            </a:r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917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3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25"/>
            </p:custDataLst>
            <p:extLst>
              <p:ext uri="{D42A27DB-BD31-4B8C-83A1-F6EECF244321}">
                <p14:modId xmlns:p14="http://schemas.microsoft.com/office/powerpoint/2010/main" val="307204691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26" imgW="270" imgH="270" progId="TCLayout.ActiveDocument.1">
                  <p:embed/>
                </p:oleObj>
              </mc:Choice>
              <mc:Fallback>
                <p:oleObj name="think-cell Folie" r:id="rId26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Titelmasterformat durch Klicken bearbeiten</a:t>
            </a:r>
          </a:p>
        </p:txBody>
      </p:sp>
      <p:cxnSp>
        <p:nvCxnSpPr>
          <p:cNvPr id="14" name="Gerade Verbindung 13"/>
          <p:cNvCxnSpPr/>
          <p:nvPr/>
        </p:nvCxnSpPr>
        <p:spPr bwMode="gray">
          <a:xfrm flipH="1">
            <a:off x="-284979" y="1341438"/>
            <a:ext cx="1963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 bwMode="gray">
          <a:xfrm flipH="1">
            <a:off x="-284979" y="6369894"/>
            <a:ext cx="1963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shpGrid" hidden="1"/>
          <p:cNvGrpSpPr/>
          <p:nvPr/>
        </p:nvGrpSpPr>
        <p:grpSpPr bwMode="gray">
          <a:xfrm>
            <a:off x="0" y="0"/>
            <a:ext cx="12190413" cy="6858000"/>
            <a:chOff x="0" y="0"/>
            <a:chExt cx="9906000" cy="6858000"/>
          </a:xfrm>
        </p:grpSpPr>
        <p:sp>
          <p:nvSpPr>
            <p:cNvPr id="25" name="Line 31" hidden="1"/>
            <p:cNvSpPr>
              <a:spLocks noChangeShapeType="1"/>
            </p:cNvSpPr>
            <p:nvPr userDrawn="1"/>
          </p:nvSpPr>
          <p:spPr bwMode="gray">
            <a:xfrm>
              <a:off x="488950" y="0"/>
              <a:ext cx="0" cy="685800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 dirty="0"/>
            </a:p>
          </p:txBody>
        </p:sp>
        <p:sp>
          <p:nvSpPr>
            <p:cNvPr id="26" name="Line 32" hidden="1"/>
            <p:cNvSpPr>
              <a:spLocks noChangeShapeType="1"/>
            </p:cNvSpPr>
            <p:nvPr userDrawn="1"/>
          </p:nvSpPr>
          <p:spPr bwMode="gray">
            <a:xfrm>
              <a:off x="0" y="6093296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 dirty="0"/>
            </a:p>
          </p:txBody>
        </p:sp>
        <p:sp>
          <p:nvSpPr>
            <p:cNvPr id="28" name="Line 34" hidden="1"/>
            <p:cNvSpPr>
              <a:spLocks noChangeShapeType="1"/>
            </p:cNvSpPr>
            <p:nvPr userDrawn="1"/>
          </p:nvSpPr>
          <p:spPr bwMode="gray">
            <a:xfrm>
              <a:off x="0" y="1628800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 dirty="0"/>
            </a:p>
          </p:txBody>
        </p:sp>
        <p:sp>
          <p:nvSpPr>
            <p:cNvPr id="29" name="Line 35" hidden="1"/>
            <p:cNvSpPr>
              <a:spLocks noChangeShapeType="1"/>
            </p:cNvSpPr>
            <p:nvPr userDrawn="1"/>
          </p:nvSpPr>
          <p:spPr bwMode="gray">
            <a:xfrm>
              <a:off x="9417050" y="0"/>
              <a:ext cx="0" cy="685800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 dirty="0"/>
            </a:p>
          </p:txBody>
        </p:sp>
        <p:sp>
          <p:nvSpPr>
            <p:cNvPr id="23" name="Line 34" hidden="1"/>
            <p:cNvSpPr>
              <a:spLocks noChangeShapeType="1"/>
            </p:cNvSpPr>
            <p:nvPr userDrawn="1"/>
          </p:nvSpPr>
          <p:spPr bwMode="gray">
            <a:xfrm>
              <a:off x="0" y="1268760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 dirty="0"/>
            </a:p>
          </p:txBody>
        </p:sp>
      </p:grpSp>
      <p:grpSp>
        <p:nvGrpSpPr>
          <p:cNvPr id="12" name="Gruppieren 11"/>
          <p:cNvGrpSpPr/>
          <p:nvPr/>
        </p:nvGrpSpPr>
        <p:grpSpPr bwMode="gray">
          <a:xfrm>
            <a:off x="981075" y="-243408"/>
            <a:ext cx="10226675" cy="159568"/>
            <a:chOff x="981075" y="-243408"/>
            <a:chExt cx="10226675" cy="159568"/>
          </a:xfrm>
        </p:grpSpPr>
        <p:cxnSp>
          <p:nvCxnSpPr>
            <p:cNvPr id="18" name="Gerade Verbindung 17"/>
            <p:cNvCxnSpPr/>
            <p:nvPr userDrawn="1"/>
          </p:nvCxnSpPr>
          <p:spPr bwMode="gray">
            <a:xfrm rot="16200000" flipH="1">
              <a:off x="111279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 userDrawn="1"/>
          </p:nvCxnSpPr>
          <p:spPr bwMode="gray">
            <a:xfrm rot="16200000" flipH="1">
              <a:off x="901291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/>
            <p:cNvCxnSpPr/>
            <p:nvPr userDrawn="1"/>
          </p:nvCxnSpPr>
          <p:spPr bwMode="gray">
            <a:xfrm rot="16200000" flipH="1">
              <a:off x="3458754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 Verbindung 40"/>
            <p:cNvCxnSpPr/>
            <p:nvPr userDrawn="1"/>
          </p:nvCxnSpPr>
          <p:spPr bwMode="gray">
            <a:xfrm rot="16200000" flipH="1">
              <a:off x="601462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 Verbindung 41"/>
            <p:cNvCxnSpPr/>
            <p:nvPr userDrawn="1"/>
          </p:nvCxnSpPr>
          <p:spPr bwMode="gray">
            <a:xfrm rot="16200000" flipH="1">
              <a:off x="855404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pieren 44"/>
          <p:cNvGrpSpPr/>
          <p:nvPr/>
        </p:nvGrpSpPr>
        <p:grpSpPr bwMode="gray">
          <a:xfrm>
            <a:off x="981075" y="6930278"/>
            <a:ext cx="10226675" cy="159568"/>
            <a:chOff x="981075" y="-243408"/>
            <a:chExt cx="10226675" cy="159568"/>
          </a:xfrm>
        </p:grpSpPr>
        <p:cxnSp>
          <p:nvCxnSpPr>
            <p:cNvPr id="46" name="Gerade Verbindung 45"/>
            <p:cNvCxnSpPr/>
            <p:nvPr userDrawn="1"/>
          </p:nvCxnSpPr>
          <p:spPr bwMode="gray">
            <a:xfrm rot="16200000" flipH="1">
              <a:off x="111279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Gerade Verbindung 46"/>
            <p:cNvCxnSpPr/>
            <p:nvPr userDrawn="1"/>
          </p:nvCxnSpPr>
          <p:spPr bwMode="gray">
            <a:xfrm rot="16200000" flipH="1">
              <a:off x="901291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rade Verbindung 47"/>
            <p:cNvCxnSpPr/>
            <p:nvPr userDrawn="1"/>
          </p:nvCxnSpPr>
          <p:spPr bwMode="gray">
            <a:xfrm rot="16200000" flipH="1">
              <a:off x="3458754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48"/>
            <p:cNvCxnSpPr/>
            <p:nvPr userDrawn="1"/>
          </p:nvCxnSpPr>
          <p:spPr bwMode="gray">
            <a:xfrm rot="16200000" flipH="1">
              <a:off x="601462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49"/>
            <p:cNvCxnSpPr/>
            <p:nvPr userDrawn="1"/>
          </p:nvCxnSpPr>
          <p:spPr bwMode="gray">
            <a:xfrm rot="16200000" flipH="1">
              <a:off x="855404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APG Award - Mai 2023</a:t>
            </a:r>
            <a:endParaRPr lang="de-DE" dirty="0"/>
          </a:p>
        </p:txBody>
      </p:sp>
      <p:sp>
        <p:nvSpPr>
          <p:cNvPr id="36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platzhalter 8"/>
          <p:cNvSpPr>
            <a:spLocks noGrp="1"/>
          </p:cNvSpPr>
          <p:nvPr>
            <p:ph type="body" idx="1"/>
          </p:nvPr>
        </p:nvSpPr>
        <p:spPr bwMode="gray">
          <a:xfrm>
            <a:off x="981077" y="1341438"/>
            <a:ext cx="7669212" cy="50403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21B8C29-91DA-6DD9-1047-E56BB7525317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F186B4FA-027D-1A66-D7D3-1BE8E869BC61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814187" y="6705600"/>
            <a:ext cx="5905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de-DE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LP-Internal</a:t>
            </a:r>
          </a:p>
        </p:txBody>
      </p:sp>
    </p:spTree>
    <p:extLst>
      <p:ext uri="{BB962C8B-B14F-4D97-AF65-F5344CB8AC3E}">
        <p14:creationId xmlns:p14="http://schemas.microsoft.com/office/powerpoint/2010/main" val="4165118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914400" rtl="0" eaLnBrk="1" latinLnBrk="0" hangingPunct="1">
        <a:lnSpc>
          <a:spcPct val="110000"/>
        </a:lnSpc>
        <a:spcBef>
          <a:spcPts val="12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sz="1800" kern="1200">
          <a:solidFill>
            <a:schemeClr val="tx1"/>
          </a:solidFill>
          <a:latin typeface="Arial" panose="020B0604020202020204" pitchFamily="34" charset="0"/>
          <a:ea typeface="'Arial" panose="020B0606030504020204" pitchFamily="34" charset="0"/>
          <a:cs typeface="Arial" panose="020B0604020202020204" pitchFamily="34" charset="0"/>
        </a:defRPr>
      </a:lvl1pPr>
      <a:lvl2pPr marL="534988" indent="-2667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lang="de-DE" sz="1800" kern="1200" noProof="0" dirty="0" smtClean="0">
          <a:solidFill>
            <a:schemeClr val="tx1"/>
          </a:solidFill>
          <a:latin typeface="Arial" panose="020B0604020202020204" pitchFamily="34" charset="0"/>
          <a:ea typeface="Arial" panose="020B0606030504020204" pitchFamily="34" charset="0"/>
          <a:cs typeface="Arial" panose="020B0604020202020204" pitchFamily="34" charset="0"/>
        </a:defRPr>
      </a:lvl2pPr>
      <a:lvl3pPr marL="803275" indent="-268288" algn="l" defTabSz="914400" rtl="0" eaLnBrk="1" latinLnBrk="0" hangingPunct="1">
        <a:lnSpc>
          <a:spcPct val="110000"/>
        </a:lnSpc>
        <a:spcBef>
          <a:spcPts val="3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sz="1800" kern="1200">
          <a:solidFill>
            <a:schemeClr val="tx1"/>
          </a:solidFill>
          <a:latin typeface="Arial" panose="020B0604020202020204" pitchFamily="34" charset="0"/>
          <a:ea typeface="Arial" panose="020B0606030504020204" pitchFamily="34" charset="0"/>
          <a:cs typeface="Arial" panose="020B0604020202020204" pitchFamily="34" charset="0"/>
        </a:defRPr>
      </a:lvl3pPr>
      <a:lvl4pPr marL="1081088" indent="-271463" algn="l" defTabSz="914400" rtl="0" eaLnBrk="1" latinLnBrk="0" hangingPunct="1">
        <a:lnSpc>
          <a:spcPct val="110000"/>
        </a:lnSpc>
        <a:spcBef>
          <a:spcPts val="3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lang="de-DE" sz="1800" kern="1200" baseline="0" noProof="0" dirty="0" smtClean="0">
          <a:solidFill>
            <a:schemeClr val="tx1"/>
          </a:solidFill>
          <a:latin typeface="Arial" panose="020B0604020202020204" pitchFamily="34" charset="0"/>
          <a:ea typeface="Arial" panose="020B0606030504020204" pitchFamily="34" charset="0"/>
          <a:cs typeface="Arial" panose="020B0604020202020204" pitchFamily="34" charset="0"/>
        </a:defRPr>
      </a:lvl4pPr>
      <a:lvl5pPr marL="534988" indent="-266700" algn="l" defTabSz="812800" rtl="0" eaLnBrk="1" latinLnBrk="0" hangingPunct="1">
        <a:spcBef>
          <a:spcPts val="4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6030504020204" pitchFamily="34" charset="0"/>
          <a:ea typeface="Arial" panose="020B0606030504020204" pitchFamily="34" charset="0"/>
          <a:cs typeface="Arial" panose="020B0606030504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9">
          <p15:clr>
            <a:srgbClr val="A4A3A4"/>
          </p15:clr>
        </p15:guide>
        <p15:guide id="2" orient="horz" pos="845">
          <p15:clr>
            <a:srgbClr val="A4A3A4"/>
          </p15:clr>
        </p15:guide>
        <p15:guide id="3" orient="horz" pos="4020">
          <p15:clr>
            <a:srgbClr val="A4A3A4"/>
          </p15:clr>
        </p15:guide>
        <p15:guide id="4" pos="2229">
          <p15:clr>
            <a:srgbClr val="A4A3A4"/>
          </p15:clr>
        </p15:guide>
        <p15:guide id="5" pos="3840">
          <p15:clr>
            <a:srgbClr val="A4A3A4"/>
          </p15:clr>
        </p15:guide>
        <p15:guide id="6" pos="5450">
          <p15:clr>
            <a:srgbClr val="A4A3A4"/>
          </p15:clr>
        </p15:guide>
        <p15:guide id="7" pos="7060">
          <p15:clr>
            <a:srgbClr val="A4A3A4"/>
          </p15:clr>
        </p15:guide>
        <p15:guide id="8" orient="horz" pos="1117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5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27.xml"/><Relationship Id="rId6" Type="http://schemas.openxmlformats.org/officeDocument/2006/relationships/image" Target="../media/image10.png"/><Relationship Id="rId5" Type="http://schemas.openxmlformats.org/officeDocument/2006/relationships/hyperlink" Target="mailto:award@payback.net" TargetMode="External"/><Relationship Id="rId4" Type="http://schemas.openxmlformats.org/officeDocument/2006/relationships/image" Target="../media/image9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9.png"/><Relationship Id="rId18" Type="http://schemas.openxmlformats.org/officeDocument/2006/relationships/image" Target="../media/image34.sv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12" Type="http://schemas.openxmlformats.org/officeDocument/2006/relationships/image" Target="../media/image28.svg"/><Relationship Id="rId17" Type="http://schemas.openxmlformats.org/officeDocument/2006/relationships/image" Target="../media/image33.pn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32.svg"/><Relationship Id="rId1" Type="http://schemas.openxmlformats.org/officeDocument/2006/relationships/tags" Target="../tags/tag28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9.emf"/><Relationship Id="rId15" Type="http://schemas.openxmlformats.org/officeDocument/2006/relationships/image" Target="../media/image31.png"/><Relationship Id="rId10" Type="http://schemas.openxmlformats.org/officeDocument/2006/relationships/image" Target="../media/image26.svg"/><Relationship Id="rId4" Type="http://schemas.openxmlformats.org/officeDocument/2006/relationships/oleObject" Target="../embeddings/oleObject27.bin"/><Relationship Id="rId9" Type="http://schemas.openxmlformats.org/officeDocument/2006/relationships/image" Target="../media/image25.png"/><Relationship Id="rId14" Type="http://schemas.openxmlformats.org/officeDocument/2006/relationships/image" Target="../media/image30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29.xml"/><Relationship Id="rId6" Type="http://schemas.openxmlformats.org/officeDocument/2006/relationships/image" Target="../media/image3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38C52017-32A6-8C16-5C4D-518B5C8A446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971546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416" imgH="416" progId="TCLayout.ActiveDocument.1">
                  <p:embed/>
                </p:oleObj>
              </mc:Choice>
              <mc:Fallback>
                <p:oleObj name="think-cell Folie" r:id="rId4" imgW="416" imgH="416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38C52017-32A6-8C16-5C4D-518B5C8A44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 11">
            <a:extLst>
              <a:ext uri="{FF2B5EF4-FFF2-40B4-BE49-F238E27FC236}">
                <a16:creationId xmlns:a16="http://schemas.microsoft.com/office/drawing/2014/main" id="{5D0F55F4-651E-A704-3862-9A70622CAB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1869" y="2327918"/>
            <a:ext cx="10226675" cy="1969770"/>
          </a:xfrm>
        </p:spPr>
        <p:txBody>
          <a:bodyPr vert="horz"/>
          <a:lstStyle/>
          <a:p>
            <a:pPr>
              <a:lnSpc>
                <a:spcPct val="80000"/>
              </a:lnSpc>
            </a:pPr>
            <a:r>
              <a:rPr lang="en-US" sz="8000" dirty="0">
                <a:solidFill>
                  <a:srgbClr val="00BBFD"/>
                </a:solidFill>
              </a:rPr>
              <a:t>APG-Award</a:t>
            </a:r>
            <a:br>
              <a:rPr lang="en-US" sz="8000" dirty="0">
                <a:solidFill>
                  <a:srgbClr val="3880F6"/>
                </a:solidFill>
              </a:rPr>
            </a:br>
            <a:r>
              <a:rPr lang="en-US" sz="8000" dirty="0" err="1"/>
              <a:t>Einreichungsf</a:t>
            </a:r>
            <a:r>
              <a:rPr lang="en-US" sz="8000" dirty="0"/>
              <a:t>     </a:t>
            </a:r>
            <a:r>
              <a:rPr lang="en-US" sz="8000" dirty="0" err="1"/>
              <a:t>rmular</a:t>
            </a:r>
            <a:endParaRPr lang="en-US" sz="8000" dirty="0"/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3E22E2EA-9921-F6C8-5197-C74400CF988D}"/>
              </a:ext>
            </a:extLst>
          </p:cNvPr>
          <p:cNvSpPr/>
          <p:nvPr/>
        </p:nvSpPr>
        <p:spPr bwMode="gray">
          <a:xfrm>
            <a:off x="8854374" y="4000068"/>
            <a:ext cx="2259238" cy="2218708"/>
          </a:xfrm>
          <a:custGeom>
            <a:avLst/>
            <a:gdLst>
              <a:gd name="connsiteX0" fmla="*/ 246718 w 434925"/>
              <a:gd name="connsiteY0" fmla="*/ 427124 h 427123"/>
              <a:gd name="connsiteX1" fmla="*/ 434925 w 434925"/>
              <a:gd name="connsiteY1" fmla="*/ 213074 h 427123"/>
              <a:gd name="connsiteX2" fmla="*/ 193084 w 434925"/>
              <a:gd name="connsiteY2" fmla="*/ 0 h 427123"/>
              <a:gd name="connsiteX3" fmla="*/ 0 w 434925"/>
              <a:gd name="connsiteY3" fmla="*/ 213074 h 427123"/>
              <a:gd name="connsiteX4" fmla="*/ 246718 w 434925"/>
              <a:gd name="connsiteY4" fmla="*/ 427124 h 42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4925" h="427123">
                <a:moveTo>
                  <a:pt x="246718" y="427124"/>
                </a:moveTo>
                <a:cubicBezTo>
                  <a:pt x="366663" y="427124"/>
                  <a:pt x="434925" y="326682"/>
                  <a:pt x="434925" y="213074"/>
                </a:cubicBezTo>
                <a:cubicBezTo>
                  <a:pt x="434925" y="99467"/>
                  <a:pt x="313029" y="0"/>
                  <a:pt x="193084" y="0"/>
                </a:cubicBezTo>
                <a:cubicBezTo>
                  <a:pt x="73138" y="0"/>
                  <a:pt x="0" y="98980"/>
                  <a:pt x="0" y="213074"/>
                </a:cubicBezTo>
                <a:cubicBezTo>
                  <a:pt x="0" y="327169"/>
                  <a:pt x="126772" y="427124"/>
                  <a:pt x="246718" y="427124"/>
                </a:cubicBezTo>
              </a:path>
            </a:pathLst>
          </a:custGeom>
          <a:solidFill>
            <a:srgbClr val="00BBFD"/>
          </a:solidFill>
          <a:ln w="48716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bg1"/>
                </a:solidFill>
                <a:latin typeface="+mj-lt"/>
              </a:rPr>
              <a:t>Einreichung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bis 18.11.2024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24C4AC7F-7B17-B0F3-57E7-46391D4BED5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4573" y="3256489"/>
            <a:ext cx="1743003" cy="1262469"/>
          </a:xfrm>
          <a:prstGeom prst="rect">
            <a:avLst/>
          </a:prstGeom>
        </p:spPr>
      </p:pic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30D3398A-05E0-3C90-1441-89F6DA54759E}"/>
              </a:ext>
            </a:extLst>
          </p:cNvPr>
          <p:cNvGrpSpPr/>
          <p:nvPr/>
        </p:nvGrpSpPr>
        <p:grpSpPr>
          <a:xfrm>
            <a:off x="5055125" y="953616"/>
            <a:ext cx="707356" cy="1623195"/>
            <a:chOff x="4257558" y="1045104"/>
            <a:chExt cx="707356" cy="1623195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1DEBD253-E51E-E42A-80EC-52F2B84FDD44}"/>
                </a:ext>
              </a:extLst>
            </p:cNvPr>
            <p:cNvSpPr/>
            <p:nvPr/>
          </p:nvSpPr>
          <p:spPr>
            <a:xfrm>
              <a:off x="4475104" y="2187256"/>
              <a:ext cx="211196" cy="25876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</a:pPr>
              <a:endParaRPr lang="en-US" sz="1400" dirty="0" err="1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" name="Grafik 2" descr="Ein Bild, das Vektorgrafiken enthält.&#10;&#10;Automatisch generierte Beschreibung">
              <a:extLst>
                <a:ext uri="{FF2B5EF4-FFF2-40B4-BE49-F238E27FC236}">
                  <a16:creationId xmlns:a16="http://schemas.microsoft.com/office/drawing/2014/main" id="{69B339AB-156C-E457-0B2D-A8913E915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57558" y="1045104"/>
              <a:ext cx="707356" cy="16231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61067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1DD01E2B-616B-1947-6E39-458B8D960A3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15" imgH="416" progId="TCLayout.ActiveDocument.1">
                  <p:embed/>
                </p:oleObj>
              </mc:Choice>
              <mc:Fallback>
                <p:oleObj name="think-cell Folie" r:id="rId3" imgW="415" imgH="416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1DD01E2B-616B-1947-6E39-458B8D960A3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D7A00918-9862-3914-2EFF-9B543D811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e-DE" b="0" dirty="0"/>
              <a:t>So funktioniert der APG-Award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D5FAF3CE-64A0-DE8F-B76F-FC0348EC25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APG Award - Mai 2023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257B2BC-EFE4-2781-A6D7-F4EF437FF9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>
                <a:solidFill>
                  <a:schemeClr val="accent1"/>
                </a:solidFill>
              </a:rPr>
              <a:pPr/>
              <a:t>2</a:t>
            </a:fld>
            <a:endParaRPr lang="de-DE">
              <a:solidFill>
                <a:schemeClr val="accent1"/>
              </a:solidFill>
            </a:endParaRP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1552F633-0527-BC68-6B38-6A2A5D6F28A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981075" y="1341438"/>
            <a:ext cx="5114131" cy="5040312"/>
          </a:xfrm>
        </p:spPr>
        <p:txBody>
          <a:bodyPr/>
          <a:lstStyle/>
          <a:p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Bildet ein Team aus PAYBACK </a:t>
            </a:r>
            <a:r>
              <a:rPr lang="de-DE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Kolleg:innen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 mit:</a:t>
            </a:r>
          </a:p>
          <a:p>
            <a:pPr lvl="1"/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1 Project </a:t>
            </a:r>
            <a:r>
              <a:rPr lang="de-DE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Owner</a:t>
            </a:r>
            <a:endParaRPr lang="de-DE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Max. 4 weiteren Projektmitgliedern</a:t>
            </a:r>
          </a:p>
          <a:p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Reicht bitte Konzepte ein, die deutlich zeigen: </a:t>
            </a:r>
          </a:p>
          <a:p>
            <a:pPr marL="268288" lvl="1" indent="0">
              <a:buNone/>
            </a:pPr>
            <a:r>
              <a:rPr lang="de-DE" sz="14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Hier ist PAYBACK besonders relevant</a:t>
            </a:r>
          </a:p>
          <a:p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Bis zum </a:t>
            </a:r>
            <a:r>
              <a:rPr lang="de-DE" sz="14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18.11.2024</a:t>
            </a:r>
            <a:r>
              <a:rPr lang="de-DE" sz="1400" dirty="0">
                <a:solidFill>
                  <a:srgbClr val="73CB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könnt ihr eure Einreichung an das Postfach PB_Award (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award@payback.net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) senden</a:t>
            </a:r>
          </a:p>
          <a:p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So werden die Gewinner ausgewählt:</a:t>
            </a:r>
          </a:p>
          <a:p>
            <a:pPr lvl="1"/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Vorauswahl: alle PAYBACK </a:t>
            </a:r>
            <a:r>
              <a:rPr lang="de-DE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Kolleg:innen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 stimmen unter den Einreichungen ab</a:t>
            </a:r>
          </a:p>
          <a:p>
            <a:pPr lvl="1"/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Endauswahl: erfolgt durch eine Jury bestehend aus Sandra Prinzenberg, Sandra Neumeister, Tina Neuwirth, Felix Mayerhofer</a:t>
            </a:r>
          </a:p>
          <a:p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Was gibt es zu gewinnen? Jedes Team bekommt einen </a:t>
            </a:r>
            <a:r>
              <a:rPr lang="de-DE" sz="14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APG-Award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 und gemeinsam bekommt ihr ein </a:t>
            </a:r>
            <a:r>
              <a:rPr lang="de-DE" sz="14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Team Event im Wert von 400€ 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geschenkt</a:t>
            </a:r>
          </a:p>
          <a:p>
            <a:pPr marL="0" indent="0">
              <a:buNone/>
            </a:pPr>
            <a:endParaRPr lang="de-D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0C5C90EC-10EA-9F71-A02C-9F5E2C1DFA4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51875" y="4080900"/>
            <a:ext cx="2235400" cy="2420236"/>
          </a:xfrm>
          <a:prstGeom prst="rect">
            <a:avLst/>
          </a:prstGeom>
        </p:spPr>
      </p:pic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56802D8D-13A8-31B4-5BFC-D0A8108D95BB}"/>
              </a:ext>
            </a:extLst>
          </p:cNvPr>
          <p:cNvSpPr/>
          <p:nvPr/>
        </p:nvSpPr>
        <p:spPr bwMode="gray">
          <a:xfrm>
            <a:off x="6308934" y="881106"/>
            <a:ext cx="3395897" cy="2630190"/>
          </a:xfrm>
          <a:custGeom>
            <a:avLst/>
            <a:gdLst>
              <a:gd name="connsiteX0" fmla="*/ 246718 w 434925"/>
              <a:gd name="connsiteY0" fmla="*/ 427124 h 427123"/>
              <a:gd name="connsiteX1" fmla="*/ 434925 w 434925"/>
              <a:gd name="connsiteY1" fmla="*/ 213074 h 427123"/>
              <a:gd name="connsiteX2" fmla="*/ 193084 w 434925"/>
              <a:gd name="connsiteY2" fmla="*/ 0 h 427123"/>
              <a:gd name="connsiteX3" fmla="*/ 0 w 434925"/>
              <a:gd name="connsiteY3" fmla="*/ 213074 h 427123"/>
              <a:gd name="connsiteX4" fmla="*/ 246718 w 434925"/>
              <a:gd name="connsiteY4" fmla="*/ 427124 h 42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4925" h="427123">
                <a:moveTo>
                  <a:pt x="246718" y="427124"/>
                </a:moveTo>
                <a:cubicBezTo>
                  <a:pt x="366663" y="427124"/>
                  <a:pt x="434925" y="326682"/>
                  <a:pt x="434925" y="213074"/>
                </a:cubicBezTo>
                <a:cubicBezTo>
                  <a:pt x="434925" y="99467"/>
                  <a:pt x="313029" y="0"/>
                  <a:pt x="193084" y="0"/>
                </a:cubicBezTo>
                <a:cubicBezTo>
                  <a:pt x="73138" y="0"/>
                  <a:pt x="0" y="98980"/>
                  <a:pt x="0" y="213074"/>
                </a:cubicBezTo>
                <a:cubicBezTo>
                  <a:pt x="0" y="327169"/>
                  <a:pt x="126772" y="427124"/>
                  <a:pt x="246718" y="427124"/>
                </a:cubicBezTo>
              </a:path>
            </a:pathLst>
          </a:custGeom>
          <a:solidFill>
            <a:srgbClr val="00BBFD"/>
          </a:solidFill>
          <a:ln w="48716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de-DE" sz="2400" dirty="0">
                <a:solidFill>
                  <a:schemeClr val="bg1"/>
                </a:solidFill>
                <a:latin typeface="+mj-lt"/>
              </a:rPr>
              <a:t>Die Verleihung findet am </a:t>
            </a:r>
            <a:r>
              <a:rPr lang="de-DE" sz="2400" dirty="0">
                <a:solidFill>
                  <a:srgbClr val="92D050"/>
                </a:solidFill>
                <a:latin typeface="+mj-lt"/>
              </a:rPr>
              <a:t>04.12.2024</a:t>
            </a:r>
            <a:r>
              <a:rPr lang="de-DE" sz="2400" dirty="0">
                <a:solidFill>
                  <a:schemeClr val="bg1"/>
                </a:solidFill>
                <a:latin typeface="+mj-lt"/>
              </a:rPr>
              <a:t> von </a:t>
            </a:r>
            <a:r>
              <a:rPr lang="de-DE" sz="2400" dirty="0">
                <a:solidFill>
                  <a:srgbClr val="92D050"/>
                </a:solidFill>
                <a:latin typeface="+mj-lt"/>
              </a:rPr>
              <a:t>8.45 – 10</a:t>
            </a:r>
            <a:r>
              <a:rPr lang="de-DE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de-DE" sz="2400" dirty="0">
                <a:solidFill>
                  <a:srgbClr val="92D050"/>
                </a:solidFill>
                <a:latin typeface="+mj-lt"/>
              </a:rPr>
              <a:t>Uhr</a:t>
            </a:r>
            <a:r>
              <a:rPr lang="de-DE" sz="2400" dirty="0">
                <a:solidFill>
                  <a:schemeClr val="bg1"/>
                </a:solidFill>
                <a:latin typeface="+mj-lt"/>
              </a:rPr>
              <a:t> im Arbeitszimmer statt</a:t>
            </a:r>
          </a:p>
        </p:txBody>
      </p:sp>
    </p:spTree>
    <p:extLst>
      <p:ext uri="{BB962C8B-B14F-4D97-AF65-F5344CB8AC3E}">
        <p14:creationId xmlns:p14="http://schemas.microsoft.com/office/powerpoint/2010/main" val="105261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oliennummernplatzhalter 2">
            <a:extLst>
              <a:ext uri="{FF2B5EF4-FFF2-40B4-BE49-F238E27FC236}">
                <a16:creationId xmlns:a16="http://schemas.microsoft.com/office/drawing/2014/main" id="{FB285AF9-F8E1-544D-AD34-6DA1ED7BE57E}"/>
              </a:ext>
            </a:extLst>
          </p:cNvPr>
          <p:cNvSpPr txBox="1">
            <a:spLocks/>
          </p:cNvSpPr>
          <p:nvPr/>
        </p:nvSpPr>
        <p:spPr>
          <a:xfrm>
            <a:off x="11649133" y="6492876"/>
            <a:ext cx="540487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1340510" rtl="0" eaLnBrk="1" latinLnBrk="0" hangingPunct="1">
              <a:defRPr sz="1200" b="0" i="0" kern="1200">
                <a:solidFill>
                  <a:srgbClr val="003EB0"/>
                </a:solidFill>
                <a:latin typeface="PAYBACK Light" panose="02000506000000020004" pitchFamily="2" charset="77"/>
                <a:ea typeface="+mn-ea"/>
                <a:cs typeface="+mn-cs"/>
              </a:defRPr>
            </a:lvl1pPr>
            <a:lvl2pPr marL="670255" algn="l" defTabSz="1340510" rtl="0" eaLnBrk="1" latinLnBrk="0" hangingPunct="1">
              <a:defRPr sz="26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40510" algn="l" defTabSz="1340510" rtl="0" eaLnBrk="1" latinLnBrk="0" hangingPunct="1">
              <a:defRPr sz="26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10766" algn="l" defTabSz="1340510" rtl="0" eaLnBrk="1" latinLnBrk="0" hangingPunct="1">
              <a:defRPr sz="26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81021" algn="l" defTabSz="1340510" rtl="0" eaLnBrk="1" latinLnBrk="0" hangingPunct="1">
              <a:defRPr sz="26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1276" algn="l" defTabSz="1340510" rtl="0" eaLnBrk="1" latinLnBrk="0" hangingPunct="1">
              <a:defRPr sz="26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021531" algn="l" defTabSz="1340510" rtl="0" eaLnBrk="1" latinLnBrk="0" hangingPunct="1">
              <a:defRPr sz="26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691786" algn="l" defTabSz="1340510" rtl="0" eaLnBrk="1" latinLnBrk="0" hangingPunct="1">
              <a:defRPr sz="26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362042" algn="l" defTabSz="1340510" rtl="0" eaLnBrk="1" latinLnBrk="0" hangingPunct="1">
              <a:defRPr sz="26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2006FE-6571-4354-8775-F8708372C227}" type="slidenum">
              <a:rPr lang="de-DE"/>
              <a:pPr/>
              <a:t>3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AAEB3846-A420-3E8E-A2C0-ADB199763E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APG Award - Mai 2023</a:t>
            </a:r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9233A329-BFB3-E80E-3A34-1867F39AD4C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2663" y="414903"/>
            <a:ext cx="7942157" cy="369332"/>
          </a:xfrm>
        </p:spPr>
        <p:txBody>
          <a:bodyPr/>
          <a:lstStyle/>
          <a:p>
            <a:r>
              <a:rPr lang="de-DE" b="0" dirty="0"/>
              <a:t>Wir wollen </a:t>
            </a:r>
            <a:r>
              <a:rPr lang="de-DE" b="0" dirty="0">
                <a:solidFill>
                  <a:srgbClr val="92D050"/>
                </a:solidFill>
              </a:rPr>
              <a:t>jede Interaktion</a:t>
            </a:r>
            <a:r>
              <a:rPr lang="de-DE" b="0" dirty="0"/>
              <a:t> zu einem lohnenden Erlebnis machen!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B17B4A65-8641-105B-33CA-EE28B25F9A4A}"/>
              </a:ext>
            </a:extLst>
          </p:cNvPr>
          <p:cNvGrpSpPr/>
          <p:nvPr/>
        </p:nvGrpSpPr>
        <p:grpSpPr>
          <a:xfrm>
            <a:off x="982663" y="1434857"/>
            <a:ext cx="10427915" cy="4356746"/>
            <a:chOff x="982663" y="1434857"/>
            <a:chExt cx="10427915" cy="4356746"/>
          </a:xfrm>
        </p:grpSpPr>
        <p:grpSp>
          <p:nvGrpSpPr>
            <p:cNvPr id="30" name="Gruppieren 29">
              <a:extLst>
                <a:ext uri="{FF2B5EF4-FFF2-40B4-BE49-F238E27FC236}">
                  <a16:creationId xmlns:a16="http://schemas.microsoft.com/office/drawing/2014/main" id="{BEF018AB-7C5E-F01D-F27B-C2D56D4A52BC}"/>
                </a:ext>
              </a:extLst>
            </p:cNvPr>
            <p:cNvGrpSpPr/>
            <p:nvPr/>
          </p:nvGrpSpPr>
          <p:grpSpPr>
            <a:xfrm>
              <a:off x="3992563" y="1434857"/>
              <a:ext cx="3778353" cy="4356746"/>
              <a:chOff x="3916300" y="1123807"/>
              <a:chExt cx="4825127" cy="5670680"/>
            </a:xfrm>
          </p:grpSpPr>
          <p:pic>
            <p:nvPicPr>
              <p:cNvPr id="7" name="Grafik 6" descr="Ein Bild, das Text enthält.&#10;&#10;Beschreibung automatisch generiert.">
                <a:extLst>
                  <a:ext uri="{FF2B5EF4-FFF2-40B4-BE49-F238E27FC236}">
                    <a16:creationId xmlns:a16="http://schemas.microsoft.com/office/drawing/2014/main" id="{EB74427B-CC62-E9F5-66D0-B3DBA2770A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250327" y="2636660"/>
                <a:ext cx="2159145" cy="771186"/>
              </a:xfrm>
              <a:prstGeom prst="rect">
                <a:avLst/>
              </a:prstGeom>
            </p:spPr>
          </p:pic>
          <p:sp>
            <p:nvSpPr>
              <p:cNvPr id="20" name="Textfeld 19">
                <a:extLst>
                  <a:ext uri="{FF2B5EF4-FFF2-40B4-BE49-F238E27FC236}">
                    <a16:creationId xmlns:a16="http://schemas.microsoft.com/office/drawing/2014/main" id="{DE50E0A1-375B-ED4F-B5FD-9906B0AE0342}"/>
                  </a:ext>
                </a:extLst>
              </p:cNvPr>
              <p:cNvSpPr txBox="1"/>
              <p:nvPr/>
            </p:nvSpPr>
            <p:spPr>
              <a:xfrm>
                <a:off x="5029821" y="3741004"/>
                <a:ext cx="260015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600" dirty="0">
                    <a:solidFill>
                      <a:srgbClr val="003EB0"/>
                    </a:solidFill>
                    <a:latin typeface="PAYBACK" panose="02000506000000020004" pitchFamily="2" charset="77"/>
                  </a:rPr>
                  <a:t>Wir wollen jede Interaktion</a:t>
                </a:r>
              </a:p>
              <a:p>
                <a:pPr algn="ctr"/>
                <a:r>
                  <a:rPr lang="de-DE" sz="1600" dirty="0">
                    <a:solidFill>
                      <a:srgbClr val="003EB0"/>
                    </a:solidFill>
                    <a:latin typeface="PAYBACK" panose="02000506000000020004" pitchFamily="2" charset="77"/>
                  </a:rPr>
                  <a:t>zu einem lohnenden</a:t>
                </a:r>
              </a:p>
              <a:p>
                <a:pPr algn="ctr"/>
                <a:r>
                  <a:rPr lang="de-DE" sz="1600" dirty="0">
                    <a:solidFill>
                      <a:srgbClr val="003EB0"/>
                    </a:solidFill>
                    <a:latin typeface="PAYBACK" panose="02000506000000020004" pitchFamily="2" charset="77"/>
                  </a:rPr>
                  <a:t>Erlebnis machen!</a:t>
                </a:r>
              </a:p>
            </p:txBody>
          </p:sp>
          <p:sp>
            <p:nvSpPr>
              <p:cNvPr id="34" name="Halbbogen 33">
                <a:extLst>
                  <a:ext uri="{FF2B5EF4-FFF2-40B4-BE49-F238E27FC236}">
                    <a16:creationId xmlns:a16="http://schemas.microsoft.com/office/drawing/2014/main" id="{BC30D8C7-40E6-BEBE-C816-AAEBDDB3660A}"/>
                  </a:ext>
                </a:extLst>
              </p:cNvPr>
              <p:cNvSpPr/>
              <p:nvPr/>
            </p:nvSpPr>
            <p:spPr>
              <a:xfrm rot="10800000">
                <a:off x="4114928" y="1300114"/>
                <a:ext cx="4626499" cy="4626213"/>
              </a:xfrm>
              <a:prstGeom prst="blockArc">
                <a:avLst>
                  <a:gd name="adj1" fmla="val 10777082"/>
                  <a:gd name="adj2" fmla="val 16200048"/>
                  <a:gd name="adj3" fmla="val 13252"/>
                </a:avLst>
              </a:prstGeom>
              <a:solidFill>
                <a:srgbClr val="CCE6FF"/>
              </a:solidFill>
              <a:ln>
                <a:solidFill>
                  <a:srgbClr val="CCE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Rechteck 35">
                <a:extLst>
                  <a:ext uri="{FF2B5EF4-FFF2-40B4-BE49-F238E27FC236}">
                    <a16:creationId xmlns:a16="http://schemas.microsoft.com/office/drawing/2014/main" id="{CB761C19-FC29-0B8D-C801-D2F3B01ABA1E}"/>
                  </a:ext>
                </a:extLst>
              </p:cNvPr>
              <p:cNvSpPr/>
              <p:nvPr/>
            </p:nvSpPr>
            <p:spPr>
              <a:xfrm rot="18754882">
                <a:off x="6330143" y="4085642"/>
                <a:ext cx="2410586" cy="1109610"/>
              </a:xfrm>
              <a:prstGeom prst="rect">
                <a:avLst/>
              </a:prstGeom>
              <a:noFill/>
            </p:spPr>
            <p:txBody>
              <a:bodyPr spcFirstLastPara="1" wrap="none" lIns="91440" tIns="45720" rIns="91440" bIns="45720" numCol="1">
                <a:prstTxWarp prst="textArchDown">
                  <a:avLst>
                    <a:gd name="adj" fmla="val 1902318"/>
                  </a:avLst>
                </a:prstTxWarp>
                <a:spAutoFit/>
              </a:bodyPr>
              <a:lstStyle/>
              <a:p>
                <a:pPr algn="ctr"/>
                <a:r>
                  <a:rPr lang="de-DE" sz="2600" dirty="0">
                    <a:solidFill>
                      <a:srgbClr val="003EB0"/>
                    </a:solidFill>
                    <a:latin typeface="PAYBACK" panose="02000506000000020004" pitchFamily="2" charset="77"/>
                  </a:rPr>
                  <a:t>Vertrauenswürdig</a:t>
                </a:r>
                <a:endParaRPr lang="de-DE" sz="26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  <p:sp>
            <p:nvSpPr>
              <p:cNvPr id="13" name="Halbbogen 12">
                <a:extLst>
                  <a:ext uri="{FF2B5EF4-FFF2-40B4-BE49-F238E27FC236}">
                    <a16:creationId xmlns:a16="http://schemas.microsoft.com/office/drawing/2014/main" id="{3B89D50B-D351-BFDD-6F80-B922407A7CC2}"/>
                  </a:ext>
                </a:extLst>
              </p:cNvPr>
              <p:cNvSpPr/>
              <p:nvPr/>
            </p:nvSpPr>
            <p:spPr>
              <a:xfrm rot="5400000">
                <a:off x="4068700" y="1172347"/>
                <a:ext cx="4626499" cy="4626213"/>
              </a:xfrm>
              <a:prstGeom prst="blockArc">
                <a:avLst>
                  <a:gd name="adj1" fmla="val 10777082"/>
                  <a:gd name="adj2" fmla="val 16200048"/>
                  <a:gd name="adj3" fmla="val 13252"/>
                </a:avLst>
              </a:prstGeom>
              <a:solidFill>
                <a:srgbClr val="CCE6FF"/>
              </a:solidFill>
              <a:ln>
                <a:solidFill>
                  <a:srgbClr val="CCE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Halbbogen 13">
                <a:extLst>
                  <a:ext uri="{FF2B5EF4-FFF2-40B4-BE49-F238E27FC236}">
                    <a16:creationId xmlns:a16="http://schemas.microsoft.com/office/drawing/2014/main" id="{F0A782DE-5B70-9BC6-C0A4-3FEC7C5FAED9}"/>
                  </a:ext>
                </a:extLst>
              </p:cNvPr>
              <p:cNvSpPr/>
              <p:nvPr/>
            </p:nvSpPr>
            <p:spPr>
              <a:xfrm rot="16200000">
                <a:off x="3938072" y="1302975"/>
                <a:ext cx="4626499" cy="4626213"/>
              </a:xfrm>
              <a:prstGeom prst="blockArc">
                <a:avLst>
                  <a:gd name="adj1" fmla="val 10777082"/>
                  <a:gd name="adj2" fmla="val 16200048"/>
                  <a:gd name="adj3" fmla="val 13252"/>
                </a:avLst>
              </a:prstGeom>
              <a:solidFill>
                <a:srgbClr val="CCE6FF"/>
              </a:solidFill>
              <a:ln>
                <a:solidFill>
                  <a:srgbClr val="CCE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Halbbogen 21">
                <a:extLst>
                  <a:ext uri="{FF2B5EF4-FFF2-40B4-BE49-F238E27FC236}">
                    <a16:creationId xmlns:a16="http://schemas.microsoft.com/office/drawing/2014/main" id="{CD55472F-2A50-9C69-04E6-C53771011E36}"/>
                  </a:ext>
                </a:extLst>
              </p:cNvPr>
              <p:cNvSpPr/>
              <p:nvPr/>
            </p:nvSpPr>
            <p:spPr>
              <a:xfrm>
                <a:off x="3916300" y="1160623"/>
                <a:ext cx="4626499" cy="4626213"/>
              </a:xfrm>
              <a:prstGeom prst="blockArc">
                <a:avLst>
                  <a:gd name="adj1" fmla="val 10777082"/>
                  <a:gd name="adj2" fmla="val 16200048"/>
                  <a:gd name="adj3" fmla="val 13252"/>
                </a:avLst>
              </a:prstGeom>
              <a:solidFill>
                <a:srgbClr val="CCE6FF"/>
              </a:solidFill>
              <a:ln>
                <a:solidFill>
                  <a:srgbClr val="CCE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Rechteck 23">
                <a:extLst>
                  <a:ext uri="{FF2B5EF4-FFF2-40B4-BE49-F238E27FC236}">
                    <a16:creationId xmlns:a16="http://schemas.microsoft.com/office/drawing/2014/main" id="{84AA8266-791E-D771-838E-D1AE21655450}"/>
                  </a:ext>
                </a:extLst>
              </p:cNvPr>
              <p:cNvSpPr/>
              <p:nvPr/>
            </p:nvSpPr>
            <p:spPr>
              <a:xfrm rot="18526317">
                <a:off x="4145436" y="2031738"/>
                <a:ext cx="2073003" cy="1126227"/>
              </a:xfrm>
              <a:prstGeom prst="rect">
                <a:avLst/>
              </a:prstGeom>
              <a:noFill/>
            </p:spPr>
            <p:txBody>
              <a:bodyPr spcFirstLastPara="1" wrap="none" lIns="91440" tIns="45720" rIns="91440" bIns="45720" numCol="1">
                <a:prstTxWarp prst="textArchUp">
                  <a:avLst/>
                </a:prstTxWarp>
                <a:spAutoFit/>
              </a:bodyPr>
              <a:lstStyle/>
              <a:p>
                <a:pPr algn="ctr"/>
                <a:r>
                  <a:rPr lang="de-DE" sz="2600" dirty="0">
                    <a:solidFill>
                      <a:srgbClr val="003EB0"/>
                    </a:solidFill>
                    <a:latin typeface="PAYBACK" panose="02000506000000020004" pitchFamily="2" charset="77"/>
                  </a:rPr>
                  <a:t>Einfach</a:t>
                </a:r>
                <a:endParaRPr lang="de-DE" sz="26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  <p:sp>
            <p:nvSpPr>
              <p:cNvPr id="25" name="Rechteck 24">
                <a:extLst>
                  <a:ext uri="{FF2B5EF4-FFF2-40B4-BE49-F238E27FC236}">
                    <a16:creationId xmlns:a16="http://schemas.microsoft.com/office/drawing/2014/main" id="{68900B43-C8EF-8A00-B71C-B4D65C6668C7}"/>
                  </a:ext>
                </a:extLst>
              </p:cNvPr>
              <p:cNvSpPr/>
              <p:nvPr/>
            </p:nvSpPr>
            <p:spPr>
              <a:xfrm rot="2326317">
                <a:off x="6185594" y="1823241"/>
                <a:ext cx="2073003" cy="1126227"/>
              </a:xfrm>
              <a:prstGeom prst="rect">
                <a:avLst/>
              </a:prstGeom>
              <a:noFill/>
            </p:spPr>
            <p:txBody>
              <a:bodyPr spcFirstLastPara="1" wrap="none" lIns="91440" tIns="45720" rIns="91440" bIns="45720" numCol="1">
                <a:prstTxWarp prst="textArchUp">
                  <a:avLst/>
                </a:prstTxWarp>
                <a:spAutoFit/>
              </a:bodyPr>
              <a:lstStyle/>
              <a:p>
                <a:pPr algn="ctr"/>
                <a:r>
                  <a:rPr lang="de-DE" sz="2600" dirty="0">
                    <a:solidFill>
                      <a:srgbClr val="003EB0"/>
                    </a:solidFill>
                    <a:latin typeface="PAYBACK" panose="02000506000000020004" pitchFamily="2" charset="77"/>
                  </a:rPr>
                  <a:t>Relevant</a:t>
                </a:r>
                <a:endParaRPr lang="de-DE" sz="26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  <p:sp>
            <p:nvSpPr>
              <p:cNvPr id="26" name="Rechteck 25">
                <a:extLst>
                  <a:ext uri="{FF2B5EF4-FFF2-40B4-BE49-F238E27FC236}">
                    <a16:creationId xmlns:a16="http://schemas.microsoft.com/office/drawing/2014/main" id="{2CFC36E8-99D3-00E8-E770-FF94047A2EDB}"/>
                  </a:ext>
                </a:extLst>
              </p:cNvPr>
              <p:cNvSpPr/>
              <p:nvPr/>
            </p:nvSpPr>
            <p:spPr>
              <a:xfrm rot="2862664">
                <a:off x="4050503" y="4220906"/>
                <a:ext cx="2073003" cy="970871"/>
              </a:xfrm>
              <a:prstGeom prst="rect">
                <a:avLst/>
              </a:prstGeom>
              <a:noFill/>
            </p:spPr>
            <p:txBody>
              <a:bodyPr spcFirstLastPara="1" wrap="none" lIns="91440" tIns="45720" rIns="91440" bIns="45720" numCol="1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de-DE" sz="2600" dirty="0">
                    <a:solidFill>
                      <a:srgbClr val="003EB0"/>
                    </a:solidFill>
                    <a:latin typeface="PAYBACK" panose="02000506000000020004" pitchFamily="2" charset="77"/>
                  </a:rPr>
                  <a:t>Macht Spaß</a:t>
                </a:r>
                <a:endParaRPr lang="de-DE" sz="26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  <p:pic>
            <p:nvPicPr>
              <p:cNvPr id="28" name="Grafik 27">
                <a:extLst>
                  <a:ext uri="{FF2B5EF4-FFF2-40B4-BE49-F238E27FC236}">
                    <a16:creationId xmlns:a16="http://schemas.microsoft.com/office/drawing/2014/main" id="{F407151F-C058-1E57-6BD7-9C4C424BF3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061329" y="1123807"/>
                <a:ext cx="2460692" cy="990449"/>
              </a:xfrm>
              <a:prstGeom prst="rect">
                <a:avLst/>
              </a:prstGeom>
            </p:spPr>
          </p:pic>
          <p:pic>
            <p:nvPicPr>
              <p:cNvPr id="29" name="Grafik 28">
                <a:extLst>
                  <a:ext uri="{FF2B5EF4-FFF2-40B4-BE49-F238E27FC236}">
                    <a16:creationId xmlns:a16="http://schemas.microsoft.com/office/drawing/2014/main" id="{4E552B39-1600-F1D4-EE30-0FF28AC1F2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68843" y="5226092"/>
                <a:ext cx="1873435" cy="1568395"/>
              </a:xfrm>
              <a:prstGeom prst="rect">
                <a:avLst/>
              </a:prstGeom>
            </p:spPr>
          </p:pic>
        </p:grpSp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B19987F0-8BBB-507C-25E2-09B585468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82663" y="1434857"/>
              <a:ext cx="3009900" cy="4267200"/>
            </a:xfrm>
            <a:prstGeom prst="rect">
              <a:avLst/>
            </a:prstGeom>
          </p:spPr>
        </p:pic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25E627FA-F651-1DDF-EA26-57A1BAD75A1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124453" y="1472039"/>
              <a:ext cx="3286125" cy="4086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20006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nhaltsplatzhalter 9">
            <a:extLst>
              <a:ext uri="{FF2B5EF4-FFF2-40B4-BE49-F238E27FC236}">
                <a16:creationId xmlns:a16="http://schemas.microsoft.com/office/drawing/2014/main" id="{3312166B-B9E4-1218-09E6-96E1EACE3EDA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663" y="1341438"/>
            <a:ext cx="3248819" cy="2165879"/>
          </a:xfr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D878F45F-9027-94EB-515F-B26781F53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075" y="356672"/>
            <a:ext cx="7669213" cy="738664"/>
          </a:xfrm>
        </p:spPr>
        <p:txBody>
          <a:bodyPr/>
          <a:lstStyle/>
          <a:p>
            <a:r>
              <a:rPr lang="de-DE" b="0" dirty="0"/>
              <a:t>Damit ihr wisst, was euch erwartet – Hier ein paar Einblicke aus den letzten Jahren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8EFAF9-531E-8996-C695-A3916BF664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APG Award - Mai 2023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A2E2D74-33BF-FB56-18D1-2E8C6CBFFD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4</a:t>
            </a:fld>
            <a:endParaRPr lang="de-DE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4DD1DD44-0B3E-BB02-6098-C7CCDB4EDFD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2" r="17825"/>
          <a:stretch/>
        </p:blipFill>
        <p:spPr>
          <a:xfrm>
            <a:off x="4361748" y="1340481"/>
            <a:ext cx="2427405" cy="2166836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909BB41B-4146-30D8-3C98-0E5F656695B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3303" y="3629107"/>
            <a:ext cx="3915850" cy="2610566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D6311077-13CD-D405-6BAB-E5AC36F55FA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47569" y="4064201"/>
            <a:ext cx="2610565" cy="1740377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755CD6DE-DE48-2C60-FD66-E5DCE953446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9130" y="1341438"/>
            <a:ext cx="3673676" cy="489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0C87AC4D-99C1-22C9-B9B5-5CDDF747C14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9991" y="5546973"/>
            <a:ext cx="1240225" cy="1411801"/>
          </a:xfrm>
          <a:prstGeom prst="rect">
            <a:avLst/>
          </a:prstGeom>
        </p:spPr>
      </p:pic>
      <p:graphicFrame>
        <p:nvGraphicFramePr>
          <p:cNvPr id="87" name="Objekt 86" hidden="1">
            <a:extLst>
              <a:ext uri="{FF2B5EF4-FFF2-40B4-BE49-F238E27FC236}">
                <a16:creationId xmlns:a16="http://schemas.microsoft.com/office/drawing/2014/main" id="{37AD510D-CD45-5D0B-2C40-FC089F124B9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415" imgH="416" progId="TCLayout.ActiveDocument.1">
                  <p:embed/>
                </p:oleObj>
              </mc:Choice>
              <mc:Fallback>
                <p:oleObj name="think-cell Folie" r:id="rId4" imgW="415" imgH="416" progId="TCLayout.ActiveDocument.1">
                  <p:embed/>
                  <p:pic>
                    <p:nvPicPr>
                      <p:cNvPr id="87" name="Objekt 86" hidden="1">
                        <a:extLst>
                          <a:ext uri="{FF2B5EF4-FFF2-40B4-BE49-F238E27FC236}">
                            <a16:creationId xmlns:a16="http://schemas.microsoft.com/office/drawing/2014/main" id="{37AD510D-CD45-5D0B-2C40-FC089F124B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FD0C646-DA15-323A-5090-CC30177AC0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APG Award - Mai 2023</a:t>
            </a:r>
          </a:p>
        </p:txBody>
      </p:sp>
      <p:sp>
        <p:nvSpPr>
          <p:cNvPr id="15" name="Foliennummernplatzhalter 14">
            <a:extLst>
              <a:ext uri="{FF2B5EF4-FFF2-40B4-BE49-F238E27FC236}">
                <a16:creationId xmlns:a16="http://schemas.microsoft.com/office/drawing/2014/main" id="{04201290-9C57-435D-A9BB-B78EAF9B9B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3D009B0-6582-4192-A0ED-19E9C8400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e-DE" b="0" dirty="0"/>
              <a:t>Aus-Prinzip-Gut Award: Teilnahmeformular</a:t>
            </a:r>
            <a:endParaRPr lang="de-DE" b="0" dirty="0">
              <a:highlight>
                <a:srgbClr val="FFFF00"/>
              </a:highlight>
            </a:endParaRPr>
          </a:p>
        </p:txBody>
      </p:sp>
      <p:sp>
        <p:nvSpPr>
          <p:cNvPr id="3" name="Abgerundetes Rechteck 34">
            <a:extLst>
              <a:ext uri="{FF2B5EF4-FFF2-40B4-BE49-F238E27FC236}">
                <a16:creationId xmlns:a16="http://schemas.microsoft.com/office/drawing/2014/main" id="{0FB5FCB1-E339-E6C1-776C-950FBC54D14D}"/>
              </a:ext>
            </a:extLst>
          </p:cNvPr>
          <p:cNvSpPr/>
          <p:nvPr/>
        </p:nvSpPr>
        <p:spPr>
          <a:xfrm>
            <a:off x="985847" y="1713433"/>
            <a:ext cx="10225083" cy="2444465"/>
          </a:xfrm>
          <a:prstGeom prst="roundRect">
            <a:avLst>
              <a:gd name="adj" fmla="val 7721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80000" rIns="108000" bIns="180000" anchor="t" anchorCtr="0"/>
          <a:lstStyle/>
          <a:p>
            <a:pPr algn="ctr"/>
            <a:r>
              <a:rPr lang="de-DE" sz="1200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Gestalterische Umsetzung &amp; Konzept</a:t>
            </a:r>
          </a:p>
          <a:p>
            <a:pPr algn="ctr"/>
            <a:endParaRPr lang="de-DE" sz="1200" dirty="0">
              <a:solidFill>
                <a:schemeClr val="tx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br>
              <a:rPr lang="de-DE" sz="1200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1200" dirty="0">
                <a:solidFill>
                  <a:schemeClr val="accent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Bitte hier eintragen</a:t>
            </a:r>
          </a:p>
          <a:p>
            <a:pPr algn="ctr"/>
            <a:endParaRPr lang="de-DE" sz="1200" dirty="0">
              <a:solidFill>
                <a:schemeClr val="accent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Abgerundetes Rechteck 10">
            <a:extLst>
              <a:ext uri="{FF2B5EF4-FFF2-40B4-BE49-F238E27FC236}">
                <a16:creationId xmlns:a16="http://schemas.microsoft.com/office/drawing/2014/main" id="{FD1AE8A6-9167-6818-4A20-AEB6DC5925B6}"/>
              </a:ext>
            </a:extLst>
          </p:cNvPr>
          <p:cNvSpPr/>
          <p:nvPr/>
        </p:nvSpPr>
        <p:spPr>
          <a:xfrm>
            <a:off x="3651452" y="1092544"/>
            <a:ext cx="7559479" cy="520110"/>
          </a:xfrm>
          <a:prstGeom prst="roundRect">
            <a:avLst>
              <a:gd name="adj" fmla="val 4970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80000" rIns="108000" bIns="18000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Project </a:t>
            </a:r>
            <a:r>
              <a:rPr lang="de-DE" sz="1100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Owner</a:t>
            </a:r>
            <a:r>
              <a:rPr lang="de-DE" sz="1100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(eine Person) </a:t>
            </a:r>
            <a:r>
              <a:rPr lang="de-DE" sz="110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&amp; Projektmitglieder </a:t>
            </a:r>
            <a:r>
              <a:rPr lang="de-DE" sz="1100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(max. 4 Personen)</a:t>
            </a:r>
          </a:p>
          <a:p>
            <a:pPr algn="ctr"/>
            <a:r>
              <a:rPr lang="de-DE" sz="1100" dirty="0">
                <a:solidFill>
                  <a:schemeClr val="accent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Bitte hier eintragen</a:t>
            </a:r>
          </a:p>
        </p:txBody>
      </p:sp>
      <p:sp>
        <p:nvSpPr>
          <p:cNvPr id="5" name="Abgerundetes Rechteck 19">
            <a:extLst>
              <a:ext uri="{FF2B5EF4-FFF2-40B4-BE49-F238E27FC236}">
                <a16:creationId xmlns:a16="http://schemas.microsoft.com/office/drawing/2014/main" id="{4246E3C6-96D9-6147-453D-F4D3739CB68E}"/>
              </a:ext>
            </a:extLst>
          </p:cNvPr>
          <p:cNvSpPr/>
          <p:nvPr/>
        </p:nvSpPr>
        <p:spPr>
          <a:xfrm>
            <a:off x="985845" y="1087161"/>
            <a:ext cx="2555875" cy="525493"/>
          </a:xfrm>
          <a:prstGeom prst="roundRect">
            <a:avLst>
              <a:gd name="adj" fmla="val 7721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80000" rIns="108000" bIns="180000" anchor="ctr"/>
          <a:lstStyle/>
          <a:p>
            <a:pPr algn="ctr"/>
            <a:r>
              <a:rPr lang="de-DE" sz="1000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BU / Team</a:t>
            </a:r>
            <a:endParaRPr lang="de-DE" sz="1000" dirty="0">
              <a:solidFill>
                <a:schemeClr val="accent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de-DE" sz="1000" dirty="0">
                <a:solidFill>
                  <a:schemeClr val="accent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Bitte hier eintragen</a:t>
            </a:r>
            <a:endParaRPr lang="de-DE" sz="1000" dirty="0">
              <a:solidFill>
                <a:schemeClr val="tx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Abgerundetes Rechteck 26">
            <a:extLst>
              <a:ext uri="{FF2B5EF4-FFF2-40B4-BE49-F238E27FC236}">
                <a16:creationId xmlns:a16="http://schemas.microsoft.com/office/drawing/2014/main" id="{E5E314D5-757F-F6B5-F770-6B57CD81245A}"/>
              </a:ext>
            </a:extLst>
          </p:cNvPr>
          <p:cNvSpPr/>
          <p:nvPr/>
        </p:nvSpPr>
        <p:spPr>
          <a:xfrm>
            <a:off x="984257" y="4256906"/>
            <a:ext cx="5004089" cy="1201471"/>
          </a:xfrm>
          <a:prstGeom prst="roundRect">
            <a:avLst>
              <a:gd name="adj" fmla="val 4970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80000" rIns="108000" bIns="180000" anchor="t" anchorCtr="0"/>
          <a:lstStyle/>
          <a:p>
            <a:pPr algn="ctr"/>
            <a:r>
              <a:rPr lang="de-DE" sz="1200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Key Message </a:t>
            </a:r>
            <a:br>
              <a:rPr lang="de-DE" sz="1200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1200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der Umsetzung</a:t>
            </a:r>
          </a:p>
          <a:p>
            <a:pPr algn="ctr"/>
            <a:endParaRPr lang="de-DE" sz="1200" dirty="0">
              <a:solidFill>
                <a:schemeClr val="tx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de-DE" sz="1200" dirty="0">
                <a:solidFill>
                  <a:schemeClr val="accent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Bitte hier eintragen</a:t>
            </a:r>
            <a:endParaRPr lang="de-DE" sz="1050" dirty="0">
              <a:solidFill>
                <a:schemeClr val="accent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Abgerundetes Rechteck 28">
            <a:extLst>
              <a:ext uri="{FF2B5EF4-FFF2-40B4-BE49-F238E27FC236}">
                <a16:creationId xmlns:a16="http://schemas.microsoft.com/office/drawing/2014/main" id="{240E929B-A582-C281-EF71-33D31C30E1A9}"/>
              </a:ext>
            </a:extLst>
          </p:cNvPr>
          <p:cNvSpPr/>
          <p:nvPr/>
        </p:nvSpPr>
        <p:spPr>
          <a:xfrm>
            <a:off x="6099182" y="4252428"/>
            <a:ext cx="5111750" cy="1203987"/>
          </a:xfrm>
          <a:prstGeom prst="roundRect">
            <a:avLst>
              <a:gd name="adj" fmla="val 7721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80000" rIns="108000" bIns="180000" anchor="t" anchorCtr="0"/>
          <a:lstStyle/>
          <a:p>
            <a:pPr algn="ctr"/>
            <a:r>
              <a:rPr lang="de-DE" sz="1200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Zielgruppe </a:t>
            </a:r>
          </a:p>
          <a:p>
            <a:pPr algn="ctr"/>
            <a:r>
              <a:rPr lang="de-DE" sz="1050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(RELEVANZ)</a:t>
            </a:r>
          </a:p>
          <a:p>
            <a:pPr algn="ctr"/>
            <a:endParaRPr lang="de-DE" sz="1050" dirty="0">
              <a:solidFill>
                <a:schemeClr val="accent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de-DE" sz="1200" dirty="0">
                <a:solidFill>
                  <a:schemeClr val="accent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Bitte hier eintragen</a:t>
            </a:r>
          </a:p>
        </p:txBody>
      </p:sp>
      <p:sp>
        <p:nvSpPr>
          <p:cNvPr id="9" name="Abgerundetes Rechteck 13">
            <a:extLst>
              <a:ext uri="{FF2B5EF4-FFF2-40B4-BE49-F238E27FC236}">
                <a16:creationId xmlns:a16="http://schemas.microsoft.com/office/drawing/2014/main" id="{CF99B905-E964-9301-D8B4-90975E094002}"/>
              </a:ext>
            </a:extLst>
          </p:cNvPr>
          <p:cNvSpPr/>
          <p:nvPr/>
        </p:nvSpPr>
        <p:spPr>
          <a:xfrm>
            <a:off x="982666" y="5554869"/>
            <a:ext cx="10228266" cy="1004020"/>
          </a:xfrm>
          <a:prstGeom prst="roundRect">
            <a:avLst>
              <a:gd name="adj" fmla="val 4970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80000" rIns="108000" bIns="180000" anchor="t" anchorCtr="0"/>
          <a:lstStyle/>
          <a:p>
            <a:pPr algn="ctr"/>
            <a:r>
              <a:rPr lang="de-DE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Was macht dein Projekt besonders relevant?</a:t>
            </a:r>
          </a:p>
          <a:p>
            <a:pPr algn="ctr"/>
            <a:endParaRPr lang="de-DE" sz="1200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de-DE" sz="1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Bitte hier eintragen</a:t>
            </a:r>
            <a:endParaRPr lang="de-DE" sz="1050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4CB95C10-1423-ECAF-DFDD-476A7613CBF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4205" y="0"/>
            <a:ext cx="2638396" cy="1095982"/>
          </a:xfrm>
          <a:prstGeom prst="rect">
            <a:avLst/>
          </a:prstGeom>
        </p:spPr>
      </p:pic>
      <p:pic>
        <p:nvPicPr>
          <p:cNvPr id="22" name="Grafik 21" descr="Umschlag mit einfarbiger Füllung">
            <a:extLst>
              <a:ext uri="{FF2B5EF4-FFF2-40B4-BE49-F238E27FC236}">
                <a16:creationId xmlns:a16="http://schemas.microsoft.com/office/drawing/2014/main" id="{742C32C9-B588-F96D-FFE1-19E45145D7E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 bwMode="gray">
          <a:xfrm>
            <a:off x="1111871" y="4245678"/>
            <a:ext cx="540000" cy="540000"/>
          </a:xfrm>
          <a:prstGeom prst="rect">
            <a:avLst/>
          </a:prstGeom>
        </p:spPr>
      </p:pic>
      <p:pic>
        <p:nvPicPr>
          <p:cNvPr id="23" name="Grafik 22" descr="Volltreffer mit einfarbiger Füllung">
            <a:extLst>
              <a:ext uri="{FF2B5EF4-FFF2-40B4-BE49-F238E27FC236}">
                <a16:creationId xmlns:a16="http://schemas.microsoft.com/office/drawing/2014/main" id="{FD7D6FAB-C8C5-978D-4D24-E31EB1D124B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 bwMode="gray">
          <a:xfrm>
            <a:off x="6115960" y="4261840"/>
            <a:ext cx="540000" cy="540000"/>
          </a:xfrm>
          <a:prstGeom prst="rect">
            <a:avLst/>
          </a:prstGeom>
        </p:spPr>
      </p:pic>
      <p:pic>
        <p:nvPicPr>
          <p:cNvPr id="24" name="Grafik 23" descr="Kundenbewertung mit einfarbiger Füllung">
            <a:extLst>
              <a:ext uri="{FF2B5EF4-FFF2-40B4-BE49-F238E27FC236}">
                <a16:creationId xmlns:a16="http://schemas.microsoft.com/office/drawing/2014/main" id="{D0658404-3146-4C1B-2FBD-72269B17F961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85847" y="1089097"/>
            <a:ext cx="540000" cy="540000"/>
          </a:xfrm>
          <a:prstGeom prst="rect">
            <a:avLst/>
          </a:prstGeom>
        </p:spPr>
      </p:pic>
      <p:pic>
        <p:nvPicPr>
          <p:cNvPr id="25" name="Grafik 24" descr="Klassenzimmer mit einfarbiger Füllung">
            <a:extLst>
              <a:ext uri="{FF2B5EF4-FFF2-40B4-BE49-F238E27FC236}">
                <a16:creationId xmlns:a16="http://schemas.microsoft.com/office/drawing/2014/main" id="{09A89740-BD8D-DE9A-ECC4-B7E3C2125436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706706" y="1089700"/>
            <a:ext cx="540000" cy="540000"/>
          </a:xfrm>
          <a:prstGeom prst="rect">
            <a:avLst/>
          </a:prstGeom>
        </p:spPr>
      </p:pic>
      <p:pic>
        <p:nvPicPr>
          <p:cNvPr id="26" name="Grafik 25" descr="Bleistift mit einfarbiger Füllung">
            <a:extLst>
              <a:ext uri="{FF2B5EF4-FFF2-40B4-BE49-F238E27FC236}">
                <a16:creationId xmlns:a16="http://schemas.microsoft.com/office/drawing/2014/main" id="{9831E0A7-0930-72BF-8B09-44212F60B8E5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86759" y="1771139"/>
            <a:ext cx="439088" cy="439088"/>
          </a:xfrm>
          <a:prstGeom prst="rect">
            <a:avLst/>
          </a:prstGeom>
        </p:spPr>
      </p:pic>
      <p:pic>
        <p:nvPicPr>
          <p:cNvPr id="27" name="Grafik 26" descr="Menüband mit einfarbiger Füllung">
            <a:extLst>
              <a:ext uri="{FF2B5EF4-FFF2-40B4-BE49-F238E27FC236}">
                <a16:creationId xmlns:a16="http://schemas.microsoft.com/office/drawing/2014/main" id="{EE84AB27-9012-1E67-C06C-529F631FE9AD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 bwMode="gray">
          <a:xfrm>
            <a:off x="979481" y="5595999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889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B4EC5D-720B-33D5-F55A-03504D27C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err="1"/>
              <a:t>Hier</a:t>
            </a:r>
            <a:r>
              <a:rPr lang="en-US" b="0" dirty="0"/>
              <a:t> </a:t>
            </a:r>
            <a:r>
              <a:rPr lang="en-US" b="0" dirty="0" err="1"/>
              <a:t>platziert</a:t>
            </a:r>
            <a:r>
              <a:rPr lang="en-US" b="0" dirty="0"/>
              <a:t> </a:t>
            </a:r>
            <a:r>
              <a:rPr lang="en-US" b="0" dirty="0" err="1"/>
              <a:t>ihr</a:t>
            </a:r>
            <a:r>
              <a:rPr lang="en-US" b="0" dirty="0"/>
              <a:t> </a:t>
            </a:r>
            <a:r>
              <a:rPr lang="en-US" b="0" dirty="0" err="1"/>
              <a:t>euer</a:t>
            </a:r>
            <a:r>
              <a:rPr lang="en-US" b="0" dirty="0"/>
              <a:t> </a:t>
            </a:r>
            <a:r>
              <a:rPr lang="en-US" b="0" dirty="0" err="1"/>
              <a:t>Konzept</a:t>
            </a:r>
            <a:r>
              <a:rPr lang="en-US" b="0" dirty="0"/>
              <a:t> Visual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56E1A6B-23CA-3E1C-A5A9-8CF570C67C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APG Award - Mai 2023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37B755D-25AC-2E90-D225-A59FD144DF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989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Grafik 1">
            <a:extLst>
              <a:ext uri="{FF2B5EF4-FFF2-40B4-BE49-F238E27FC236}">
                <a16:creationId xmlns:a16="http://schemas.microsoft.com/office/drawing/2014/main" id="{F174069E-9BB8-DA5C-6167-12BDB5263F4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2277" t="35168" r="22353" b="24092"/>
          <a:stretch/>
        </p:blipFill>
        <p:spPr>
          <a:xfrm>
            <a:off x="7542151" y="1914802"/>
            <a:ext cx="4100596" cy="368213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AAC554E0-8F59-B9D7-7724-7A1BC89CBA2C}"/>
              </a:ext>
            </a:extLst>
          </p:cNvPr>
          <p:cNvSpPr txBox="1"/>
          <p:nvPr/>
        </p:nvSpPr>
        <p:spPr>
          <a:xfrm>
            <a:off x="982663" y="1688940"/>
            <a:ext cx="3710952" cy="351891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100" b="1" i="0" u="none" strike="noStrike" kern="1200" cap="none" spc="0" normalizeH="0" baseline="0" noProof="0" dirty="0">
                <a:ln>
                  <a:noFill/>
                </a:ln>
                <a:solidFill>
                  <a:srgbClr val="003EB0"/>
                </a:solidFill>
                <a:effectLst/>
                <a:uLnTx/>
                <a:uFillTx/>
                <a:latin typeface="PAYBACK"/>
                <a:ea typeface="Open Sans" panose="020B0606030504020204" pitchFamily="34" charset="0"/>
                <a:cs typeface="Arial" panose="020B0604020202020204" pitchFamily="34" charset="0"/>
              </a:rPr>
              <a:t>Danke!</a:t>
            </a:r>
            <a:br>
              <a:rPr kumimoji="0" lang="de-DE" sz="11100" b="1" i="0" u="none" strike="noStrike" kern="1200" cap="none" spc="0" normalizeH="0" baseline="0" noProof="0" dirty="0">
                <a:ln>
                  <a:noFill/>
                </a:ln>
                <a:solidFill>
                  <a:srgbClr val="003EB0"/>
                </a:solidFill>
                <a:effectLst/>
                <a:uLnTx/>
                <a:uFillTx/>
                <a:latin typeface="PAYBACK"/>
                <a:ea typeface="Open Sans" panose="020B0606030504020204" pitchFamily="34" charset="0"/>
                <a:cs typeface="Arial" panose="020B0604020202020204" pitchFamily="34" charset="0"/>
              </a:rPr>
            </a:br>
            <a:endParaRPr kumimoji="0" lang="de-DE" sz="11100" b="1" i="0" u="none" strike="noStrike" kern="1200" cap="none" spc="0" normalizeH="0" baseline="0" noProof="0" dirty="0">
              <a:ln>
                <a:noFill/>
              </a:ln>
              <a:solidFill>
                <a:srgbClr val="73CB1F"/>
              </a:solidFill>
              <a:effectLst/>
              <a:uLnTx/>
              <a:uFillTx/>
              <a:latin typeface="PAYBACK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119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B_Template_dt">
  <a:themeElements>
    <a:clrScheme name="PAYBACK Farben 2023">
      <a:dk1>
        <a:srgbClr val="000000"/>
      </a:dk1>
      <a:lt1>
        <a:srgbClr val="FFFFFF"/>
      </a:lt1>
      <a:dk2>
        <a:srgbClr val="A5A5A6"/>
      </a:dk2>
      <a:lt2>
        <a:srgbClr val="D2D2D2"/>
      </a:lt2>
      <a:accent1>
        <a:srgbClr val="003EB0"/>
      </a:accent1>
      <a:accent2>
        <a:srgbClr val="CCE6FF"/>
      </a:accent2>
      <a:accent3>
        <a:srgbClr val="DFF0FC"/>
      </a:accent3>
      <a:accent4>
        <a:srgbClr val="B7DBF5"/>
      </a:accent4>
      <a:accent5>
        <a:srgbClr val="C80A0A"/>
      </a:accent5>
      <a:accent6>
        <a:srgbClr val="73CB1F"/>
      </a:accent6>
      <a:hlink>
        <a:srgbClr val="151515"/>
      </a:hlink>
      <a:folHlink>
        <a:srgbClr val="000000"/>
      </a:folHlink>
    </a:clrScheme>
    <a:fontScheme name="PAYBACK Schriften 2023">
      <a:majorFont>
        <a:latin typeface="PAYBACK"/>
        <a:ea typeface=""/>
        <a:cs typeface=""/>
      </a:majorFont>
      <a:minorFont>
        <a:latin typeface="PAYBACK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2"/>
          </a:solidFill>
        </a:ln>
      </a:spPr>
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110000"/>
          </a:lnSpc>
          <a:defRPr sz="1400" dirty="0" err="1" smtClean="0">
            <a:solidFill>
              <a:schemeClr val="tx1"/>
            </a:solidFill>
            <a:latin typeface="Arial" panose="020B0604020202020204" pitchFamily="34" charset="0"/>
            <a:ea typeface="Open Sans" panose="020B0606030504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lnSpc>
            <a:spcPct val="110000"/>
          </a:lnSpc>
          <a:defRPr sz="1400" dirty="0" err="1" smtClean="0">
            <a:latin typeface="Arial" panose="020B0604020202020204" pitchFamily="34" charset="0"/>
            <a:ea typeface="Open Sans" panose="020B0606030504020204" pitchFamily="34" charset="0"/>
            <a:cs typeface="Arial" panose="020B0604020202020204" pitchFamily="34" charset="0"/>
          </a:defRPr>
        </a:defPPr>
      </a:lstStyle>
    </a:txDef>
  </a:objectDefaults>
  <a:extraClrSchemeLst/>
  <a:custClrLst>
    <a:custClr name="Berry Red">
      <a:srgbClr val="AD3966"/>
    </a:custClr>
    <a:custClr name="Intense Green">
      <a:srgbClr val="459A2B"/>
    </a:custClr>
    <a:custClr name="Turquoise">
      <a:srgbClr val="53B7BA"/>
    </a:custClr>
    <a:custClr name="Yellow">
      <a:srgbClr val="FFA905"/>
    </a:custClr>
    <a:custClr name="Sky">
      <a:srgbClr val="00BBFD"/>
    </a:custClr>
    <a:custClr name="Azur">
      <a:srgbClr val="4DABF8"/>
    </a:custClr>
    <a:custClr name="Sapphire">
      <a:srgbClr val="3880F6"/>
    </a:custClr>
    <a:custClr name="Royal">
      <a:srgbClr val="0068E3"/>
    </a:custClr>
  </a:custClrLst>
  <a:extLst>
    <a:ext uri="{05A4C25C-085E-4340-85A3-A5531E510DB2}">
      <thm15:themeFamily xmlns:thm15="http://schemas.microsoft.com/office/thememl/2012/main" name="Präsentation3" id="{2953FA65-0D3F-45A2-8424-D41F144B0E47}" vid="{A09D832F-A39C-4847-BC95-59C668213732}"/>
    </a:ext>
  </a:extLst>
</a:theme>
</file>

<file path=ppt/theme/theme2.xml><?xml version="1.0" encoding="utf-8"?>
<a:theme xmlns:a="http://schemas.openxmlformats.org/drawingml/2006/main" name="Larissa">
  <a:themeElements>
    <a:clrScheme name="PAYBACK NEU_4">
      <a:dk1>
        <a:srgbClr val="4B4B4D"/>
      </a:dk1>
      <a:lt1>
        <a:srgbClr val="FFFFFF"/>
      </a:lt1>
      <a:dk2>
        <a:srgbClr val="A5A5A6"/>
      </a:dk2>
      <a:lt2>
        <a:srgbClr val="D2D2D2"/>
      </a:lt2>
      <a:accent1>
        <a:srgbClr val="0046AA"/>
      </a:accent1>
      <a:accent2>
        <a:srgbClr val="7FA2D4"/>
      </a:accent2>
      <a:accent3>
        <a:srgbClr val="BFD1E9"/>
      </a:accent3>
      <a:accent4>
        <a:srgbClr val="C1002B"/>
      </a:accent4>
      <a:accent5>
        <a:srgbClr val="7AB51D"/>
      </a:accent5>
      <a:accent6>
        <a:srgbClr val="FFDD00"/>
      </a:accent6>
      <a:hlink>
        <a:srgbClr val="151515"/>
      </a:hlink>
      <a:folHlink>
        <a:srgbClr val="4B4B4D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c49cd8-869c-43f5-8a7e-c544748b4cbf">
      <Terms xmlns="http://schemas.microsoft.com/office/infopath/2007/PartnerControls"/>
    </lcf76f155ced4ddcb4097134ff3c332f>
    <TaxCatchAll xmlns="5b1b33ff-7e44-4ba3-bdf0-5e20aa8027f4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8EB596E84439448AEE48DC3F8027C9" ma:contentTypeVersion="20" ma:contentTypeDescription="Create a new document." ma:contentTypeScope="" ma:versionID="935664fdc76ea42783dc5117f649eb82">
  <xsd:schema xmlns:xsd="http://www.w3.org/2001/XMLSchema" xmlns:xs="http://www.w3.org/2001/XMLSchema" xmlns:p="http://schemas.microsoft.com/office/2006/metadata/properties" xmlns:ns1="http://schemas.microsoft.com/sharepoint/v3" xmlns:ns2="c5c49cd8-869c-43f5-8a7e-c544748b4cbf" xmlns:ns3="5b1b33ff-7e44-4ba3-bdf0-5e20aa8027f4" targetNamespace="http://schemas.microsoft.com/office/2006/metadata/properties" ma:root="true" ma:fieldsID="6649b85be538ccbb8906e577d7605278" ns1:_="" ns2:_="" ns3:_="">
    <xsd:import namespace="http://schemas.microsoft.com/sharepoint/v3"/>
    <xsd:import namespace="c5c49cd8-869c-43f5-8a7e-c544748b4cbf"/>
    <xsd:import namespace="5b1b33ff-7e44-4ba3-bdf0-5e20aa8027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c49cd8-869c-43f5-8a7e-c544748b4c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b3f9d16-9233-4b82-8d3d-5a9e0c7a80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1b33ff-7e44-4ba3-bdf0-5e20aa8027f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f9fa6cf-374a-4fa2-9b5d-f3030ec98e40}" ma:internalName="TaxCatchAll" ma:showField="CatchAllData" ma:web="5b1b33ff-7e44-4ba3-bdf0-5e20aa8027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CD296F9-2BBB-44F7-9E11-03AD459D4097}">
  <ds:schemaRefs>
    <ds:schemaRef ds:uri="http://purl.org/dc/elements/1.1/"/>
    <ds:schemaRef ds:uri="c5c49cd8-869c-43f5-8a7e-c544748b4cbf"/>
    <ds:schemaRef ds:uri="http://purl.org/dc/terms/"/>
    <ds:schemaRef ds:uri="5b1b33ff-7e44-4ba3-bdf0-5e20aa8027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68BD99BB-39C4-429D-91E9-4BD571DE19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5c49cd8-869c-43f5-8a7e-c544748b4cbf"/>
    <ds:schemaRef ds:uri="5b1b33ff-7e44-4ba3-bdf0-5e20aa8027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5E2E3DD-EAAB-4440-8BB9-E0F37AB5F60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1f464f-db62-4494-af3b-a231dcaf6521}" enabled="1" method="Standard" siteId="{c89fef16-c0d7-43f3-8b73-bcde5402aa5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PB_Template_D</Template>
  <TotalTime>0</TotalTime>
  <Words>278</Words>
  <Application>Microsoft Office PowerPoint</Application>
  <PresentationFormat>Benutzerdefiniert</PresentationFormat>
  <Paragraphs>53</Paragraphs>
  <Slides>7</Slides>
  <Notes>2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4" baseType="lpstr">
      <vt:lpstr>Calibri</vt:lpstr>
      <vt:lpstr>PAYBACK Light</vt:lpstr>
      <vt:lpstr>PAYBACK</vt:lpstr>
      <vt:lpstr>Arial</vt:lpstr>
      <vt:lpstr>Open Sans</vt:lpstr>
      <vt:lpstr>PB_Template_dt</vt:lpstr>
      <vt:lpstr>think-cell Folie</vt:lpstr>
      <vt:lpstr>APG-Award Einreichungsf     rmular</vt:lpstr>
      <vt:lpstr>So funktioniert der APG-Award</vt:lpstr>
      <vt:lpstr>Wir wollen jede Interaktion zu einem lohnenden Erlebnis machen!</vt:lpstr>
      <vt:lpstr>Damit ihr wisst, was euch erwartet – Hier ein paar Einblicke aus den letzten Jahren</vt:lpstr>
      <vt:lpstr>Aus-Prinzip-Gut Award: Teilnahmeformular</vt:lpstr>
      <vt:lpstr>Hier platziert ihr euer Konzept Visual</vt:lpstr>
      <vt:lpstr>PowerPoint-Präsentation</vt:lpstr>
    </vt:vector>
  </TitlesOfParts>
  <Company>Loyalty Partner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der Präsentation</dc:title>
  <dc:creator>Lara Dengler</dc:creator>
  <cp:lastModifiedBy>Lisa-Marie Stachl</cp:lastModifiedBy>
  <cp:revision>36</cp:revision>
  <cp:lastPrinted>2017-12-21T16:10:56Z</cp:lastPrinted>
  <dcterms:created xsi:type="dcterms:W3CDTF">2018-04-10T08:25:31Z</dcterms:created>
  <dcterms:modified xsi:type="dcterms:W3CDTF">2024-10-07T06:54:03Z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Btmpl102017">
    <vt:bool>true</vt:bool>
  </property>
  <property fmtid="{D5CDD505-2E9C-101B-9397-08002B2CF9AE}" pid="3" name="ContentTypeId">
    <vt:lpwstr>0x010100BB8EB596E84439448AEE48DC3F8027C9</vt:lpwstr>
  </property>
  <property fmtid="{D5CDD505-2E9C-101B-9397-08002B2CF9AE}" pid="4" name="MediaServiceImageTags">
    <vt:lpwstr/>
  </property>
  <property fmtid="{D5CDD505-2E9C-101B-9397-08002B2CF9AE}" pid="5" name="ClassificationContentMarkingFooterLocations">
    <vt:lpwstr>PB_Template_dt:4</vt:lpwstr>
  </property>
  <property fmtid="{D5CDD505-2E9C-101B-9397-08002B2CF9AE}" pid="6" name="ClassificationContentMarkingFooterText">
    <vt:lpwstr>LP-Internal</vt:lpwstr>
  </property>
</Properties>
</file>