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notesSlides/notesSlide3.xml" ContentType="application/vnd.openxmlformats-officedocument.presentationml.notesSlide+xml"/>
  <Override PartName="/ppt/tags/tag30.xml" ContentType="application/vnd.openxmlformats-officedocument.presentationml.tags+xml"/>
  <Override PartName="/ppt/notesSlides/notesSlide4.xml" ContentType="application/vnd.openxmlformats-officedocument.presentationml.notesSlide+xml"/>
  <Override PartName="/ppt/tags/tag31.xml" ContentType="application/vnd.openxmlformats-officedocument.presentationml.tags+xml"/>
  <Override PartName="/ppt/notesSlides/notesSlide5.xml" ContentType="application/vnd.openxmlformats-officedocument.presentationml.notesSlide+xml"/>
  <Override PartName="/ppt/tags/tag32.xml" ContentType="application/vnd.openxmlformats-officedocument.presentationml.tags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notesSlides/notesSlide7.xml" ContentType="application/vnd.openxmlformats-officedocument.presentationml.notesSlide+xml"/>
  <Override PartName="/ppt/tags/tag34.xml" ContentType="application/vnd.openxmlformats-officedocument.presentationml.tags+xml"/>
  <Override PartName="/ppt/notesSlides/notesSlide8.xml" ContentType="application/vnd.openxmlformats-officedocument.presentationml.notesSlide+xml"/>
  <Override PartName="/ppt/tags/tag35.xml" ContentType="application/vnd.openxmlformats-officedocument.presentationml.tags+xml"/>
  <Override PartName="/ppt/notesSlides/notesSlide9.xml" ContentType="application/vnd.openxmlformats-officedocument.presentationml.notesSlide+xml"/>
  <Override PartName="/ppt/tags/tag36.xml" ContentType="application/vnd.openxmlformats-officedocument.presentationml.tags+xml"/>
  <Override PartName="/ppt/notesSlides/notesSlide10.xml" ContentType="application/vnd.openxmlformats-officedocument.presentationml.notesSlide+xml"/>
  <Override PartName="/ppt/tags/tag37.xml" ContentType="application/vnd.openxmlformats-officedocument.presentationml.tags+xml"/>
  <Override PartName="/ppt/notesSlides/notesSlide11.xml" ContentType="application/vnd.openxmlformats-officedocument.presentationml.notesSlide+xml"/>
  <Override PartName="/ppt/tags/tag38.xml" ContentType="application/vnd.openxmlformats-officedocument.presentationml.tags+xml"/>
  <Override PartName="/ppt/notesSlides/notesSlide12.xml" ContentType="application/vnd.openxmlformats-officedocument.presentationml.notesSlide+xml"/>
  <Override PartName="/ppt/tags/tag39.xml" ContentType="application/vnd.openxmlformats-officedocument.presentationml.tags+xml"/>
  <Override PartName="/ppt/notesSlides/notesSlide13.xml" ContentType="application/vnd.openxmlformats-officedocument.presentationml.notesSlide+xml"/>
  <Override PartName="/ppt/tags/tag40.xml" ContentType="application/vnd.openxmlformats-officedocument.presentationml.tags+xml"/>
  <Override PartName="/ppt/notesSlides/notesSlide14.xml" ContentType="application/vnd.openxmlformats-officedocument.presentationml.notesSlide+xml"/>
  <Override PartName="/ppt/tags/tag41.xml" ContentType="application/vnd.openxmlformats-officedocument.presentationml.tags+xml"/>
  <Override PartName="/ppt/notesSlides/notesSlide15.xml" ContentType="application/vnd.openxmlformats-officedocument.presentationml.notesSlide+xml"/>
  <Override PartName="/ppt/tags/tag42.xml" ContentType="application/vnd.openxmlformats-officedocument.presentationml.tags+xml"/>
  <Override PartName="/ppt/notesSlides/notesSlide16.xml" ContentType="application/vnd.openxmlformats-officedocument.presentationml.notesSlide+xml"/>
  <Override PartName="/ppt/tags/tag43.xml" ContentType="application/vnd.openxmlformats-officedocument.presentationml.tags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6744" r:id="rId5"/>
    <p:sldId id="6730" r:id="rId6"/>
    <p:sldId id="264" r:id="rId7"/>
    <p:sldId id="13219" r:id="rId8"/>
    <p:sldId id="13205" r:id="rId9"/>
    <p:sldId id="13208" r:id="rId10"/>
    <p:sldId id="13209" r:id="rId11"/>
    <p:sldId id="13210" r:id="rId12"/>
    <p:sldId id="13211" r:id="rId13"/>
    <p:sldId id="13212" r:id="rId14"/>
    <p:sldId id="13217" r:id="rId15"/>
    <p:sldId id="13213" r:id="rId16"/>
    <p:sldId id="13214" r:id="rId17"/>
    <p:sldId id="13215" r:id="rId18"/>
    <p:sldId id="13216" r:id="rId19"/>
    <p:sldId id="13218" r:id="rId20"/>
    <p:sldId id="13220" r:id="rId21"/>
  </p:sldIdLst>
  <p:sldSz cx="12190413" cy="6858000"/>
  <p:notesSz cx="6797675" cy="9928225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PAYBACK" panose="02000506000000020004" pitchFamily="2" charset="0"/>
      <p:regular r:id="rId28"/>
      <p:bold r:id="rId29"/>
    </p:embeddedFont>
    <p:embeddedFont>
      <p:font typeface="PAYBACK Light" panose="02000506000000020004" pitchFamily="2" charset="0"/>
      <p:regular r:id="rId30"/>
    </p:embeddedFont>
  </p:embeddedFontLst>
  <p:custDataLst>
    <p:tags r:id="rId3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6C2D26-7E51-F7D5-C96E-F5608A175659}" name="Sandra Neumeister" initials="SN" userId="S::sandra.neumeister@PAYBACK.net::4e7fe915-56e9-4750-ab17-8a13966ed288" providerId="AD"/>
  <p188:author id="{1E9306C1-0AD3-122B-1E2D-21D8DB4E33F2}" name="Ingrid Megl" initials="IM" userId="S::ingrid.megl@PAYBACK.net::84b1ea62-b5f4-40cf-8c80-d15d08c64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2EC991-B281-4D8B-8448-B6D758E49724}" v="6" dt="2023-06-05T11:41:12.6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43" autoAdjust="0"/>
  </p:normalViewPr>
  <p:slideViewPr>
    <p:cSldViewPr snapToGrid="0" snapToObjects="1">
      <p:cViewPr varScale="1">
        <p:scale>
          <a:sx n="107" d="100"/>
          <a:sy n="107" d="100"/>
        </p:scale>
        <p:origin x="198" y="102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</p:sldLst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3379" y="67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4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2" Type="http://schemas.openxmlformats.org/officeDocument/2006/relationships/slide" Target="slides/slide3.xml"/><Relationship Id="rId16" Type="http://schemas.openxmlformats.org/officeDocument/2006/relationships/slide" Target="slides/slide17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5" Type="http://schemas.openxmlformats.org/officeDocument/2006/relationships/slide" Target="slides/slide1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owalczyk" userId="9c076a2b-e3ee-4c68-a285-41ef4bd15032" providerId="ADAL" clId="{642EC991-B281-4D8B-8448-B6D758E49724}"/>
    <pc:docChg chg="undo custSel modSld">
      <pc:chgData name="Anna Kowalczyk" userId="9c076a2b-e3ee-4c68-a285-41ef4bd15032" providerId="ADAL" clId="{642EC991-B281-4D8B-8448-B6D758E49724}" dt="2023-06-05T14:11:05.750" v="71" actId="6549"/>
      <pc:docMkLst>
        <pc:docMk/>
      </pc:docMkLst>
      <pc:sldChg chg="addSp delSp modSp mod">
        <pc:chgData name="Anna Kowalczyk" userId="9c076a2b-e3ee-4c68-a285-41ef4bd15032" providerId="ADAL" clId="{642EC991-B281-4D8B-8448-B6D758E49724}" dt="2023-06-05T12:52:17.345" v="69" actId="22"/>
        <pc:sldMkLst>
          <pc:docMk/>
          <pc:sldMk cId="324909737" sldId="13205"/>
        </pc:sldMkLst>
        <pc:spChg chg="add del mod">
          <ac:chgData name="Anna Kowalczyk" userId="9c076a2b-e3ee-4c68-a285-41ef4bd15032" providerId="ADAL" clId="{642EC991-B281-4D8B-8448-B6D758E49724}" dt="2023-06-05T12:48:25.101" v="55" actId="22"/>
          <ac:spMkLst>
            <pc:docMk/>
            <pc:sldMk cId="324909737" sldId="13205"/>
            <ac:spMk id="8" creationId="{FB4FBA75-DE3E-09BF-6251-D17F57EC4F33}"/>
          </ac:spMkLst>
        </pc:spChg>
        <pc:spChg chg="add del mod">
          <ac:chgData name="Anna Kowalczyk" userId="9c076a2b-e3ee-4c68-a285-41ef4bd15032" providerId="ADAL" clId="{642EC991-B281-4D8B-8448-B6D758E49724}" dt="2023-06-05T12:48:31.053" v="62" actId="22"/>
          <ac:spMkLst>
            <pc:docMk/>
            <pc:sldMk cId="324909737" sldId="13205"/>
            <ac:spMk id="10" creationId="{2D7EFC88-0D80-A227-E425-AF7CDC71BF3E}"/>
          </ac:spMkLst>
        </pc:spChg>
        <pc:spChg chg="mod">
          <ac:chgData name="Anna Kowalczyk" userId="9c076a2b-e3ee-4c68-a285-41ef4bd15032" providerId="ADAL" clId="{642EC991-B281-4D8B-8448-B6D758E49724}" dt="2023-06-05T11:28:15.245" v="11" actId="6549"/>
          <ac:spMkLst>
            <pc:docMk/>
            <pc:sldMk cId="324909737" sldId="13205"/>
            <ac:spMk id="12" creationId="{88817622-2FE8-E783-80C9-BF80FCD6FCD6}"/>
          </ac:spMkLst>
        </pc:spChg>
        <pc:spChg chg="add del mod">
          <ac:chgData name="Anna Kowalczyk" userId="9c076a2b-e3ee-4c68-a285-41ef4bd15032" providerId="ADAL" clId="{642EC991-B281-4D8B-8448-B6D758E49724}" dt="2023-06-05T12:52:17.345" v="69" actId="22"/>
          <ac:spMkLst>
            <pc:docMk/>
            <pc:sldMk cId="324909737" sldId="13205"/>
            <ac:spMk id="13" creationId="{0A7C05F9-B63F-B289-4DA1-6AD3FD7EC356}"/>
          </ac:spMkLst>
        </pc:spChg>
      </pc:sldChg>
      <pc:sldChg chg="modSp mod">
        <pc:chgData name="Anna Kowalczyk" userId="9c076a2b-e3ee-4c68-a285-41ef4bd15032" providerId="ADAL" clId="{642EC991-B281-4D8B-8448-B6D758E49724}" dt="2023-06-05T11:28:49.837" v="42" actId="115"/>
        <pc:sldMkLst>
          <pc:docMk/>
          <pc:sldMk cId="3136900150" sldId="13210"/>
        </pc:sldMkLst>
        <pc:spChg chg="mod">
          <ac:chgData name="Anna Kowalczyk" userId="9c076a2b-e3ee-4c68-a285-41ef4bd15032" providerId="ADAL" clId="{642EC991-B281-4D8B-8448-B6D758E49724}" dt="2023-06-05T11:28:49.837" v="42" actId="115"/>
          <ac:spMkLst>
            <pc:docMk/>
            <pc:sldMk cId="3136900150" sldId="13210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642EC991-B281-4D8B-8448-B6D758E49724}" dt="2023-06-05T14:11:05.750" v="71" actId="6549"/>
        <pc:sldMkLst>
          <pc:docMk/>
          <pc:sldMk cId="2615528540" sldId="13211"/>
        </pc:sldMkLst>
        <pc:spChg chg="mod">
          <ac:chgData name="Anna Kowalczyk" userId="9c076a2b-e3ee-4c68-a285-41ef4bd15032" providerId="ADAL" clId="{642EC991-B281-4D8B-8448-B6D758E49724}" dt="2023-06-05T14:11:05.750" v="71" actId="6549"/>
          <ac:spMkLst>
            <pc:docMk/>
            <pc:sldMk cId="2615528540" sldId="13211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642EC991-B281-4D8B-8448-B6D758E49724}" dt="2023-06-05T11:35:28.124" v="44" actId="20577"/>
        <pc:sldMkLst>
          <pc:docMk/>
          <pc:sldMk cId="1365116289" sldId="13212"/>
        </pc:sldMkLst>
        <pc:spChg chg="mod">
          <ac:chgData name="Anna Kowalczyk" userId="9c076a2b-e3ee-4c68-a285-41ef4bd15032" providerId="ADAL" clId="{642EC991-B281-4D8B-8448-B6D758E49724}" dt="2023-06-05T11:35:28.124" v="44" actId="20577"/>
          <ac:spMkLst>
            <pc:docMk/>
            <pc:sldMk cId="1365116289" sldId="13212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642EC991-B281-4D8B-8448-B6D758E49724}" dt="2023-06-05T11:40:49.763" v="45" actId="6549"/>
        <pc:sldMkLst>
          <pc:docMk/>
          <pc:sldMk cId="1997087756" sldId="13215"/>
        </pc:sldMkLst>
        <pc:spChg chg="mod">
          <ac:chgData name="Anna Kowalczyk" userId="9c076a2b-e3ee-4c68-a285-41ef4bd15032" providerId="ADAL" clId="{642EC991-B281-4D8B-8448-B6D758E49724}" dt="2023-06-05T11:40:49.763" v="45" actId="6549"/>
          <ac:spMkLst>
            <pc:docMk/>
            <pc:sldMk cId="1997087756" sldId="13215"/>
            <ac:spMk id="12" creationId="{88817622-2FE8-E783-80C9-BF80FCD6FCD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CD55C35-1906-E7EE-4F98-20C70CDF7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C87305-5939-88D4-70E1-53703012D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2BD1-B6D1-4F5C-946B-DA94228E66E7}" type="datetimeFigureOut">
              <a:rPr lang="de-DE" smtClean="0">
                <a:latin typeface="Arial" panose="020B0604020202020204" pitchFamily="34" charset="0"/>
              </a:rPr>
              <a:t>05.06.2023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EDCA2-C3B5-03A7-861F-CF2A5783B4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DA7C8-8460-7CE0-9DDD-60DDCDF1E0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906B0-9162-4CF7-B73B-54D8BAB7FF17}" type="slidenum">
              <a:rPr lang="de-DE" smtClean="0">
                <a:latin typeface="Arial" panose="020B0604020202020204" pitchFamily="34" charset="0"/>
              </a:rPr>
              <a:t>‹#›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710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06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752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162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927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41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830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682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9584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652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23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218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258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433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751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8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076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inv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black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31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883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5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small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2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B64B2F44-84CE-7A73-4682-A06B853C55AE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55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5001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2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3" r:id="rId3"/>
    <p:sldLayoutId id="2147483690" r:id="rId4"/>
    <p:sldLayoutId id="2147483675" r:id="rId5"/>
    <p:sldLayoutId id="2147483681" r:id="rId6"/>
    <p:sldLayoutId id="2147483676" r:id="rId7"/>
    <p:sldLayoutId id="2147483664" r:id="rId8"/>
    <p:sldLayoutId id="2147483691" r:id="rId9"/>
    <p:sldLayoutId id="2147483653" r:id="rId10"/>
    <p:sldLayoutId id="2147483670" r:id="rId11"/>
    <p:sldLayoutId id="2147483665" r:id="rId12"/>
    <p:sldLayoutId id="2147483682" r:id="rId13"/>
    <p:sldLayoutId id="2147483650" r:id="rId14"/>
    <p:sldLayoutId id="2147483667" r:id="rId15"/>
    <p:sldLayoutId id="2147483683" r:id="rId16"/>
    <p:sldLayoutId id="2147483661" r:id="rId17"/>
    <p:sldLayoutId id="2147483685" r:id="rId18"/>
    <p:sldLayoutId id="2147483684" r:id="rId19"/>
    <p:sldLayoutId id="2147483692" r:id="rId20"/>
    <p:sldLayoutId id="2147483693" r:id="rId21"/>
    <p:sldLayoutId id="2147483687" r:id="rId22"/>
    <p:sldLayoutId id="2147483694" r:id="rId23"/>
    <p:sldLayoutId id="2147483671" r:id="rId24"/>
    <p:sldLayoutId id="2147483679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6" Type="http://schemas.openxmlformats.org/officeDocument/2006/relationships/hyperlink" Target="mailto:faktury@payback.net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2.xml"/><Relationship Id="rId7" Type="http://schemas.openxmlformats.org/officeDocument/2006/relationships/hyperlink" Target="https://toolbox.loyaltypartner.com/index.php?id=680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6" Type="http://schemas.openxmlformats.org/officeDocument/2006/relationships/hyperlink" Target="https://toolbox.loyaltypartner.com/index.php?id=686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6" Type="http://schemas.openxmlformats.org/officeDocument/2006/relationships/hyperlink" Target="mailto:korespondencja@payback.net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6" Type="http://schemas.openxmlformats.org/officeDocument/2006/relationships/hyperlink" Target="https://toolbox.loyaltypartner.com/index.php?id=552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6" Type="http://schemas.openxmlformats.org/officeDocument/2006/relationships/image" Target="../media/image1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6" Type="http://schemas.openxmlformats.org/officeDocument/2006/relationships/image" Target="../media/image1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8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hyperlink" Target="mailto:korespondencja@net.pl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6" Type="http://schemas.openxmlformats.org/officeDocument/2006/relationships/hyperlink" Target="mailto:faktury@payback.net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6" Type="http://schemas.openxmlformats.org/officeDocument/2006/relationships/slide" Target="slide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6" Type="http://schemas.openxmlformats.org/officeDocument/2006/relationships/hyperlink" Target="https://loyaltypartnergroup.sharepoint.com/:f:/r/teams/Dept-PPL-Finance/Shared%20Documents/General/Finanse/FAT?csf=1&amp;web=1&amp;e=QI1Lf5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6" Type="http://schemas.openxmlformats.org/officeDocument/2006/relationships/image" Target="../media/image9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6" Type="http://schemas.openxmlformats.org/officeDocument/2006/relationships/hyperlink" Target="https://toolbox.loyaltypartner.com/index.php?id=559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6" Type="http://schemas.openxmlformats.org/officeDocument/2006/relationships/hyperlink" Target="https://toolbox.loyaltypartner.com/index.php?id=973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8069" y="522836"/>
            <a:ext cx="10226675" cy="152657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4800" dirty="0" err="1">
                <a:cs typeface="Arial" panose="020B0604020202020204" pitchFamily="34" charset="0"/>
              </a:rPr>
              <a:t>Induction</a:t>
            </a:r>
            <a:r>
              <a:rPr lang="pl-PL" sz="4800" dirty="0">
                <a:cs typeface="Arial" panose="020B0604020202020204" pitchFamily="34" charset="0"/>
              </a:rPr>
              <a:t> – Finance </a:t>
            </a:r>
            <a:r>
              <a:rPr lang="pl-PL" sz="4800" dirty="0" err="1">
                <a:cs typeface="Arial" panose="020B0604020202020204" pitchFamily="34" charset="0"/>
              </a:rPr>
              <a:t>Department</a:t>
            </a:r>
            <a:br>
              <a:rPr lang="pl-PL" sz="4800" dirty="0">
                <a:cs typeface="Arial" panose="020B0604020202020204" pitchFamily="34" charset="0"/>
              </a:rPr>
            </a:br>
            <a:br>
              <a:rPr lang="pl-PL" sz="4800" dirty="0">
                <a:cs typeface="Arial" panose="020B0604020202020204" pitchFamily="34" charset="0"/>
              </a:rPr>
            </a:br>
            <a:r>
              <a:rPr lang="pl-PL" sz="2800" dirty="0">
                <a:cs typeface="Arial" panose="020B0604020202020204" pitchFamily="34" charset="0"/>
              </a:rPr>
              <a:t>Accounting - Księgowość</a:t>
            </a:r>
            <a:endParaRPr lang="en-US" sz="2800" dirty="0">
              <a:cs typeface="Arial" panose="020B0604020202020204" pitchFamily="34" charset="0"/>
            </a:endParaRP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475" y="2194989"/>
            <a:ext cx="10226675" cy="369332"/>
          </a:xfrm>
        </p:spPr>
        <p:txBody>
          <a:bodyPr/>
          <a:lstStyle/>
          <a:p>
            <a:r>
              <a:rPr lang="pl-PL" dirty="0"/>
              <a:t>2023</a:t>
            </a:r>
            <a:endParaRPr lang="en-US" dirty="0"/>
          </a:p>
        </p:txBody>
      </p:sp>
      <p:pic>
        <p:nvPicPr>
          <p:cNvPr id="6" name="Picture 87" descr="\\MUC-FILE03\Data\PAYBACK\Temporary_Data_Transfer_public\_Sarah_Burghardt\PCH-2946\Presentation\PAYBACK_2014_0975_POINTEE_02.png">
            <a:extLst>
              <a:ext uri="{FF2B5EF4-FFF2-40B4-BE49-F238E27FC236}">
                <a16:creationId xmlns:a16="http://schemas.microsoft.com/office/drawing/2014/main" id="{C475B893-42AA-35B9-6E50-0A479389D6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82294" y="3353623"/>
            <a:ext cx="3371056" cy="218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06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Od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EPRa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do przelewu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Faktury dostarczamy mailowo na skrzynkę 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faktury@payback.net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Faktura musi być w formacie PDF, każda faktura przesyłana jest osobno a w temacie musi pojawić się słowo: </a:t>
            </a:r>
            <a:r>
              <a:rPr lang="pl-PL" sz="16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Faktura, lub FA, lub </a:t>
            </a:r>
            <a:r>
              <a:rPr lang="pl-PL" sz="16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16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lub INV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Na dokumencie pdf musi znaleźć się numer Order  (Orderem jest zamówienie , które udaje się stworzyć  dopiero  po zaakceptowaniu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EPRa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) czyli):</a:t>
            </a:r>
          </a:p>
          <a:p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Etap 1 EPR</a:t>
            </a:r>
          </a:p>
          <a:p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Etap 2 Order</a:t>
            </a:r>
          </a:p>
          <a:p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Etap 3 Wysłanie zamówienia do kontrahenta (numer Order do umieszczenia przez kontrahenta na fakturze)</a:t>
            </a:r>
          </a:p>
          <a:p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Etap 4 Faktura przesyłana na skrzynkę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faktury@payback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. net *</a:t>
            </a:r>
          </a:p>
          <a:p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Etap 5 Akcept faktury przez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Cost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Center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Ownera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w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Easy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(program do obiegu dokumentów) *</a:t>
            </a:r>
          </a:p>
          <a:p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Etap 6 Przelew</a:t>
            </a:r>
            <a:endParaRPr lang="pl-PL" sz="1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* etapy między skrzynką 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/>
              </a:rPr>
              <a:t>faktury@payback.net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 programem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Easy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są procesowane przez Księgowość. </a:t>
            </a:r>
          </a:p>
          <a:p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Przelewy są realizowane zgodnie z terminem płatności na dokumencie, o ile dostarczono  dokument z numerem orderu przynajmniej 1 dzień przed terminem płatności. 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7" name="Picture 16" descr="\\MUC-MAC-02\Creative_House\02_Pointees\02_PNG_Stand_analog_Brand_Point\PAYBACK_2013_0256_POINTEE.png">
            <a:extLst>
              <a:ext uri="{FF2B5EF4-FFF2-40B4-BE49-F238E27FC236}">
                <a16:creationId xmlns:a16="http://schemas.microsoft.com/office/drawing/2014/main" id="{BA5B40A9-C0D9-30CB-08F2-17440246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97004" y="1989115"/>
            <a:ext cx="1063853" cy="166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11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3"/>
            <a:ext cx="9324975" cy="864768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 co Navision a po co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Easy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20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EPRy</a:t>
            </a:r>
            <a:r>
              <a:rPr lang="pl-PL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/Ordery 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generowane w programie </a:t>
            </a:r>
            <a:r>
              <a:rPr lang="pl-PL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Navision 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to proces akceptacji kosztów, który odbywa się 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przed podjęciem współpracy z dostawcą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Dostęp do programu Navision jest przyznawany </a:t>
            </a:r>
            <a:r>
              <a:rPr lang="pl-PL" sz="2000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osobom zaangażowanym w procesy zakupowe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 danym dziale, niezależnie od pozycji/stanowiska (zlecenie do Księgowości). </a:t>
            </a:r>
          </a:p>
          <a:p>
            <a:pPr marL="0" indent="0" algn="just">
              <a:buNone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Instrukcja obsługi procesu/Navision na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Toolbox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i/lub szkolenia indywidualne</a:t>
            </a:r>
            <a:r>
              <a:rPr lang="pl-PL" sz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 tym etapie sprawdzana jest zgodność z budżetem, kontrahent, sposób rozliczenia.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 akceptacji  płatności 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 otrzymaniu faktury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służy program </a:t>
            </a:r>
            <a:r>
              <a:rPr lang="pl-PL" sz="20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Easy</a:t>
            </a:r>
            <a:r>
              <a:rPr lang="pl-PL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Jest to zgoda </a:t>
            </a:r>
            <a:r>
              <a:rPr lang="pl-PL" sz="2000" i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</a:t>
            </a:r>
            <a:r>
              <a:rPr lang="pl-PL" sz="2000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Center </a:t>
            </a:r>
            <a:r>
              <a:rPr lang="pl-PL" sz="2000" i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Ownera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na wykonanie przelewu.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 tym etapie potwierdza się odbiór techniczny towaru/usługi, prawidłowość kwoty z Orderem, potwierdzenie rzeczywistego wykonania usługi na czas.</a:t>
            </a:r>
          </a:p>
          <a:p>
            <a:pPr marL="0" indent="0" algn="just">
              <a:buNone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Instrukcja akceptacji faktur znajduje się na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Toolbox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endParaRPr lang="pl-PL" sz="14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7825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Wydatki pracowników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Wydatki służbowe pokryte z prywatnych środków pracownika rozliczane są poprzez narzędzie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Makigami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Neula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). Rozliczenie takie następuje po akceptacji wydatków przez osoby dedykowane do Twojego działu. 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 systemu należy wgrać w formie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pdfa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wszystkie kopie faktur, rachunków, biletów itp. dokumentujące wydatki. </a:t>
            </a:r>
          </a:p>
          <a:p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Loyalty Partner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Toolbox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zwrot poniesionych kosztów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Neula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Loyalty Partner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endParaRPr lang="pl-PL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l-PL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Zwrot pieniędzy możliwy jest jedynie przelewem na konto pracownika! 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7" name="Grafik 38">
            <a:extLst>
              <a:ext uri="{FF2B5EF4-FFF2-40B4-BE49-F238E27FC236}">
                <a16:creationId xmlns:a16="http://schemas.microsoft.com/office/drawing/2014/main" id="{AE65DDED-5469-A230-621B-79D869ECB6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702353" y="2210268"/>
            <a:ext cx="343828" cy="967040"/>
          </a:xfrm>
          <a:prstGeom prst="rect">
            <a:avLst/>
          </a:prstGeom>
        </p:spPr>
      </p:pic>
      <p:pic>
        <p:nvPicPr>
          <p:cNvPr id="8" name="Picture 53" descr="\\MUC-FILE03\Data\PAYBACK\Temporary_Data_Transfer_public\_Sarah_Burghardt\PCH-2946\Leisure_Profession\PAYBACK_2016_1612_POINTEE.png">
            <a:extLst>
              <a:ext uri="{FF2B5EF4-FFF2-40B4-BE49-F238E27FC236}">
                <a16:creationId xmlns:a16="http://schemas.microsoft.com/office/drawing/2014/main" id="{0F43E8D9-27A5-111D-B3AC-7C118402C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99720" y="2006624"/>
            <a:ext cx="1222744" cy="250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33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4745" y="244510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/>
              <a:t>Dokumentujemy </a:t>
            </a:r>
            <a:r>
              <a:rPr lang="pl-PL" sz="1600" dirty="0" err="1"/>
              <a:t>usługui</a:t>
            </a:r>
            <a:r>
              <a:rPr lang="pl-PL" sz="1600" dirty="0"/>
              <a:t> niematerialne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           Wszystkie usługi niematerialne o znacznej wartości muszą być udokumentowane</a:t>
            </a:r>
            <a:r>
              <a:rPr lang="pl-PL" sz="2000" dirty="0"/>
              <a:t>.</a:t>
            </a:r>
          </a:p>
          <a:p>
            <a:pPr marL="0" indent="0">
              <a:buNone/>
            </a:pPr>
            <a:endParaRPr lang="pl-PL" sz="2000" dirty="0"/>
          </a:p>
          <a:p>
            <a:pPr marL="285750" indent="-285750">
              <a:buFontTx/>
              <a:buChar char="-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osoby zamawiające usługi niematerialne powyżej 10 000 PLN  są zobowiązane do dostarczenia dokumentacji, potwierdzającej wykonanie danej usługi,</a:t>
            </a:r>
          </a:p>
          <a:p>
            <a:pPr marL="285750" indent="-285750">
              <a:buFontTx/>
              <a:buChar char="-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dokumentacja może mieć dowolny charakter a jej zadaniem jest potwierdzać wykonanie usługi (np. pliki pdf,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word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excel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html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dokumentacja od dostawcy, dokumentacja mailowa, protokół odbioru…),</a:t>
            </a:r>
          </a:p>
          <a:p>
            <a:pPr marL="285750" indent="-285750">
              <a:buFontTx/>
              <a:buChar char="-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dokumentacje wykonanych usług przesyłamy na adres 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/>
              </a:rPr>
              <a:t>korespondencja@payback.net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po realizacji usługi (po wystawieniu faktury przez dostawcę).</a:t>
            </a:r>
          </a:p>
          <a:p>
            <a:pPr marL="0" indent="0">
              <a:buNone/>
            </a:pPr>
            <a:r>
              <a:rPr lang="pl-PL" sz="2000" dirty="0"/>
              <a:t> </a:t>
            </a: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14" name="Picture 38" descr="\\MUC-MAC-02\Creative_House\02_Pointees\02_PNG_Stand_analog_Brand_Point\PAYBACK_2013_0524_POINTEE.png">
            <a:extLst>
              <a:ext uri="{FF2B5EF4-FFF2-40B4-BE49-F238E27FC236}">
                <a16:creationId xmlns:a16="http://schemas.microsoft.com/office/drawing/2014/main" id="{F7B541E8-562B-A1DD-CB96-372E256A7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779" y="947740"/>
            <a:ext cx="1021605" cy="1258585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93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4745" y="244510"/>
            <a:ext cx="9324975" cy="1107996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/>
              <a:t>Zdobywamy</a:t>
            </a:r>
            <a:r>
              <a:rPr lang="pl-PL" dirty="0"/>
              <a:t> </a:t>
            </a:r>
            <a:r>
              <a:rPr lang="pl-PL" sz="1600" dirty="0"/>
              <a:t>Certyfikaty rezydencji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Zamawianie usług u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Vendorów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zagranicznych obliguje do dostarczenia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poni</a:t>
            </a:r>
            <a:r>
              <a:rPr lang="en-US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ż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szych dokumentów.</a:t>
            </a:r>
          </a:p>
          <a:p>
            <a:pPr marL="285750" indent="-285750">
              <a:buFontTx/>
              <a:buChar char="-"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lvl="0" indent="-285750">
              <a:buFontTx/>
              <a:buChar char="-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certyfikatu rezydencji podatkowej dostawcy,</a:t>
            </a:r>
            <a:endParaRPr lang="en-US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lvl="0" indent="-285750">
              <a:buFontTx/>
              <a:buChar char="-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informacji o charakterze prowadzonej działalności, oraz </a:t>
            </a:r>
            <a:endParaRPr lang="en-US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lvl="0" indent="-285750">
              <a:buFontTx/>
              <a:buChar char="-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podpisanego oświadczenia</a:t>
            </a:r>
          </a:p>
          <a:p>
            <a:pPr marL="0" lv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Loyalty Partner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Toolbox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Certyfikaty Rezydencji Podatkowej</a:t>
            </a:r>
            <a:endParaRPr lang="en-US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buFontTx/>
              <a:buChar char="-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Bez tych dokumentów nie możemy dokonać odpowiednich rozliczeń, co ważne, bez nich nie możemy dokonać pełnej płatności.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9708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65220" y="244510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Rozliczamy </a:t>
            </a:r>
            <a:r>
              <a:rPr lang="pl-PL" sz="1600" dirty="0"/>
              <a:t>Konkursy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748751" y="1384954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Planując konkurs należy 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Przygotować regulamin we współpracy z Działem Prawnym,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Przekazać od Działu Finansów dokumentację niezbędną do rozliczenia konkursu: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Regulamin zatwierdzony przez Partnera (przynajmniej mailowo),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Umowę,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Faktury za nagrody,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Listę nagrodzonych wg schematu:</a:t>
            </a:r>
          </a:p>
          <a:p>
            <a:pPr marL="324000" lvl="3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        osoba A wartość nagrody ………… 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data wydania nagrody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……………</a:t>
            </a:r>
          </a:p>
          <a:p>
            <a:pPr marL="324000" lvl="3" indent="0">
              <a:spcBef>
                <a:spcPts val="1000"/>
              </a:spcBef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Należy pamiętać, że nagrody wygrane w konkursach przeważnie trzeba opodatkować 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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UWAGA:  Wszystkie konkursy dla pracowników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Payback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są opodatkowane poprzez listę płac tj. PIT według skali</a:t>
            </a: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8C14B99-829D-3D99-8E7C-61FDAF0E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913" y="15621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5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4745" y="244511"/>
            <a:ext cx="9324975" cy="901408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others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 wszystko o co chcecie zapytać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748751" y="1384954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4987" lvl="2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Wynagrodzenia są wyliczane i przygotowywane przez zewnętrzną firmę. Wszystkie pytania prosimy kierować do Działu HR – pośredniczącego we współpracy z firmą zewnętrzną  </a:t>
            </a:r>
          </a:p>
          <a:p>
            <a:pPr marL="534987" lvl="2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           </a:t>
            </a:r>
          </a:p>
          <a:p>
            <a:pPr marL="0" indent="0" algn="ctr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Jeśli na któreś ze swoich pytań nie znalazłeś tu odpowiedzi, albo chcesz po prostu przyjść, zobaczyć, porozmawiać, pożartować…</a:t>
            </a:r>
          </a:p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			SERDECZNIE ZAPRASZAMY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			Ania, Iwona, Weronika, Ola</a:t>
            </a:r>
          </a:p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pl-PL" sz="2800" dirty="0">
                <a:solidFill>
                  <a:schemeClr val="accent1"/>
                </a:solidFill>
                <a:latin typeface="+mj-lt"/>
              </a:rPr>
              <a:t>5</a:t>
            </a:r>
            <a:endParaRPr lang="en-US" sz="28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7" name="Picture 18" descr="Fragezeichen">
            <a:extLst>
              <a:ext uri="{FF2B5EF4-FFF2-40B4-BE49-F238E27FC236}">
                <a16:creationId xmlns:a16="http://schemas.microsoft.com/office/drawing/2014/main" id="{DDAF808E-26EE-996B-C571-C1C1AA86C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56550" y="4957465"/>
            <a:ext cx="1561363" cy="132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44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775" y="421724"/>
            <a:ext cx="9324975" cy="738664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Słowniczek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748751" y="1412817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pl-PL" sz="2800" dirty="0">
                <a:solidFill>
                  <a:schemeClr val="accent1"/>
                </a:solidFill>
                <a:latin typeface="+mj-lt"/>
              </a:rPr>
              <a:t>6</a:t>
            </a:r>
            <a:endParaRPr lang="en-US" sz="2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2D137C-7302-FDD1-5D21-19142C8308B8}"/>
              </a:ext>
            </a:extLst>
          </p:cNvPr>
          <p:cNvSpPr txBox="1"/>
          <p:nvPr/>
        </p:nvSpPr>
        <p:spPr>
          <a:xfrm>
            <a:off x="748751" y="1246832"/>
            <a:ext cx="10566950" cy="4755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Easy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oprogramowanie do obiegu i archiwizacji dokumentów. Obsługiwane przez Księgowość i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Center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Ownerów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 –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Electronic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Purchase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Request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zapytanie o zgodę na koszt (usługę lub towar) generowane w systemie Navision 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FAT – Finance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Automatization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narzędzie excelowe do wprowadzania danych o wysokości opłat dla Partnerów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Makigami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Neula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program do rozliczania wydatków pracowniczych i delegacji. Innym departamentom służy również do akceptacji umów.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MI – Manual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Invoicing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proces do którego są zaangażowani Partner Managerowie. W systemie NAVISION inicjują faktury dla swoich Partnerów. 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Navision – program księgowy. Dla księgowości w wersji Full, dla osób przygotowujących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EPRy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 Ordery tylko moduł zakupowy.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 – zamówienie, wygenerowane w Navision z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EPRa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po uzyskaniu wszystkich akceptów na koszt.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Platforma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Globalowa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/International – FDWH gdzie odbywa się zapis wszystkich transakcji związanych z punktami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Payback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na każdym ich etapie.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Redempcja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nazwa dla procesu wymiany punktów uczestników na nagrody w programie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Payback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(synonimy: wygaszanie, spalanie).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TLM - </a:t>
            </a:r>
            <a:r>
              <a:rPr lang="en-US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Third Party Lifecycle Management Process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sprawdzanie nowych kontrahentów z wymogami Amex (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Toolbox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Admin)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endParaRPr lang="pl-PL" sz="1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endParaRPr lang="pl-PL" sz="1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l">
              <a:lnSpc>
                <a:spcPct val="110000"/>
              </a:lnSpc>
            </a:pPr>
            <a:endParaRPr lang="pl-PL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0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9424906" y="6591775"/>
            <a:ext cx="2131994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85640" y="6517302"/>
            <a:ext cx="72136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E044EB1-F60F-BAB0-996F-D17E8B66B4E9}"/>
              </a:ext>
            </a:extLst>
          </p:cNvPr>
          <p:cNvGrpSpPr/>
          <p:nvPr/>
        </p:nvGrpSpPr>
        <p:grpSpPr bwMode="gray">
          <a:xfrm>
            <a:off x="1721304" y="1270277"/>
            <a:ext cx="9486446" cy="560972"/>
            <a:chOff x="981075" y="1628775"/>
            <a:chExt cx="9486446" cy="56097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0094E03-37CA-D066-C843-FCE12EB6136C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1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00B90EED-AF96-A656-B88F-2D904521EF7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Jak nas znaleźć?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8B50420-89EA-9B05-3919-58606E35465E}"/>
              </a:ext>
            </a:extLst>
          </p:cNvPr>
          <p:cNvGrpSpPr/>
          <p:nvPr/>
        </p:nvGrpSpPr>
        <p:grpSpPr bwMode="gray">
          <a:xfrm>
            <a:off x="1721304" y="2147218"/>
            <a:ext cx="9486446" cy="560972"/>
            <a:chOff x="981075" y="1628775"/>
            <a:chExt cx="9486446" cy="560972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34B39CB-D2FE-1FE9-4441-7B46D29DB5CE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2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5220CB39-9C8B-93A1-3BC8-2CF30DE67BB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Struktura</a:t>
              </a: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58D7650-3449-B68B-F183-1E93C08BDC40}"/>
              </a:ext>
            </a:extLst>
          </p:cNvPr>
          <p:cNvGrpSpPr/>
          <p:nvPr/>
        </p:nvGrpSpPr>
        <p:grpSpPr bwMode="gray">
          <a:xfrm>
            <a:off x="1721304" y="3004203"/>
            <a:ext cx="9486446" cy="560972"/>
            <a:chOff x="981075" y="1628775"/>
            <a:chExt cx="9486446" cy="560972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69146F5-6AC1-0997-2F4F-6E8FD7B777D1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3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803DEE53-6634-6DA5-4716-2B8E226BE57F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Sales and </a:t>
              </a:r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Receivables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67B0EE7B-978C-C729-59E8-C2C0A05F8AE6}"/>
              </a:ext>
            </a:extLst>
          </p:cNvPr>
          <p:cNvGrpSpPr/>
          <p:nvPr/>
        </p:nvGrpSpPr>
        <p:grpSpPr bwMode="gray">
          <a:xfrm>
            <a:off x="1721304" y="3861188"/>
            <a:ext cx="9486446" cy="560972"/>
            <a:chOff x="981075" y="1628775"/>
            <a:chExt cx="9486446" cy="560972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8858A6E3-F414-635D-7E98-91B23AE8CCBA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4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F6F25E8F-7151-DFBF-5520-DC670E03201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Costs</a:t>
              </a:r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 and </a:t>
              </a:r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Liabilities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F4F04BA3-FCD6-2BF3-865C-44528AA7BAE7}"/>
              </a:ext>
            </a:extLst>
          </p:cNvPr>
          <p:cNvGrpSpPr/>
          <p:nvPr/>
        </p:nvGrpSpPr>
        <p:grpSpPr bwMode="gray">
          <a:xfrm>
            <a:off x="1721304" y="4718173"/>
            <a:ext cx="9486446" cy="560972"/>
            <a:chOff x="981075" y="1628775"/>
            <a:chExt cx="9486446" cy="560972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F8AD6BCB-1B6F-8E59-92A4-55EC715404E5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5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DC967E1-2922-AC49-78C7-DDAAAD144FC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All</a:t>
              </a:r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others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pic>
        <p:nvPicPr>
          <p:cNvPr id="6" name="Grafik 26">
            <a:extLst>
              <a:ext uri="{FF2B5EF4-FFF2-40B4-BE49-F238E27FC236}">
                <a16:creationId xmlns:a16="http://schemas.microsoft.com/office/drawing/2014/main" id="{209AFBCA-8D6D-61CC-D53A-2A43FB792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7735" y="1405956"/>
            <a:ext cx="1093068" cy="1872304"/>
          </a:xfrm>
          <a:prstGeom prst="rect">
            <a:avLst/>
          </a:prstGeom>
        </p:spPr>
      </p:pic>
      <p:grpSp>
        <p:nvGrpSpPr>
          <p:cNvPr id="7" name="Gruppieren 24">
            <a:extLst>
              <a:ext uri="{FF2B5EF4-FFF2-40B4-BE49-F238E27FC236}">
                <a16:creationId xmlns:a16="http://schemas.microsoft.com/office/drawing/2014/main" id="{2A3DCB5A-BFFE-32A3-A168-0FB38EDCCD6F}"/>
              </a:ext>
            </a:extLst>
          </p:cNvPr>
          <p:cNvGrpSpPr/>
          <p:nvPr/>
        </p:nvGrpSpPr>
        <p:grpSpPr bwMode="gray">
          <a:xfrm>
            <a:off x="1807029" y="5725893"/>
            <a:ext cx="9486446" cy="560972"/>
            <a:chOff x="981075" y="1628775"/>
            <a:chExt cx="9486446" cy="560972"/>
          </a:xfrm>
        </p:grpSpPr>
        <p:sp>
          <p:nvSpPr>
            <p:cNvPr id="8" name="Ellipse 25">
              <a:extLst>
                <a:ext uri="{FF2B5EF4-FFF2-40B4-BE49-F238E27FC236}">
                  <a16:creationId xmlns:a16="http://schemas.microsoft.com/office/drawing/2014/main" id="{782C92B1-862B-4B32-9574-F58690499967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pl-PL" sz="2800" dirty="0">
                  <a:solidFill>
                    <a:schemeClr val="accent1"/>
                  </a:solidFill>
                  <a:latin typeface="+mj-lt"/>
                </a:rPr>
                <a:t>6</a:t>
              </a:r>
              <a:endParaRPr lang="en-US" sz="28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9" name="Textfeld 26">
              <a:extLst>
                <a:ext uri="{FF2B5EF4-FFF2-40B4-BE49-F238E27FC236}">
                  <a16:creationId xmlns:a16="http://schemas.microsoft.com/office/drawing/2014/main" id="{52FC0223-1F5E-8548-9E84-711B5FEF4A1B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Słowniczek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535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1107996"/>
          </a:xfrm>
        </p:spPr>
        <p:txBody>
          <a:bodyPr/>
          <a:lstStyle/>
          <a:p>
            <a:r>
              <a:rPr lang="pl-PL" dirty="0"/>
              <a:t>Jak nas znaleźć?  Sala obok recepcji, </a:t>
            </a:r>
            <a:r>
              <a:rPr lang="pl-PL" dirty="0">
                <a:hlinkClick r:id="rId6"/>
              </a:rPr>
              <a:t>faktury@payback.net</a:t>
            </a:r>
            <a:r>
              <a:rPr lang="pl-PL" dirty="0"/>
              <a:t> , </a:t>
            </a:r>
            <a:r>
              <a:rPr lang="pl-PL" dirty="0">
                <a:hlinkClick r:id="rId7"/>
              </a:rPr>
              <a:t>korespondencja@net.pl</a:t>
            </a:r>
            <a:br>
              <a:rPr lang="pl-PL" dirty="0"/>
            </a:br>
            <a:r>
              <a:rPr lang="pl-PL" dirty="0"/>
              <a:t> 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Placeholder 3">
            <a:extLst>
              <a:ext uri="{FF2B5EF4-FFF2-40B4-BE49-F238E27FC236}">
                <a16:creationId xmlns:a16="http://schemas.microsoft.com/office/drawing/2014/main" id="{66FDF352-135F-062C-61B0-D04F7A6513C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" r="437"/>
          <a:stretch>
            <a:fillRect/>
          </a:stretch>
        </p:blipFill>
        <p:spPr>
          <a:xfrm>
            <a:off x="1603275" y="994568"/>
            <a:ext cx="9953625" cy="6088063"/>
          </a:xfrm>
        </p:spPr>
      </p:pic>
      <p:pic>
        <p:nvPicPr>
          <p:cNvPr id="9" name="Picture Placeholder 3">
            <a:extLst>
              <a:ext uri="{FF2B5EF4-FFF2-40B4-BE49-F238E27FC236}">
                <a16:creationId xmlns:a16="http://schemas.microsoft.com/office/drawing/2014/main" id="{351F171A-AA8B-1D88-50D2-C997675379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" r="437"/>
          <a:stretch>
            <a:fillRect/>
          </a:stretch>
        </p:blipFill>
        <p:spPr>
          <a:xfrm>
            <a:off x="800100" y="1221798"/>
            <a:ext cx="9953625" cy="5369977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D7CE0ACF-6BF1-CE70-3499-2554A770873B}"/>
              </a:ext>
            </a:extLst>
          </p:cNvPr>
          <p:cNvSpPr/>
          <p:nvPr/>
        </p:nvSpPr>
        <p:spPr>
          <a:xfrm rot="5400000">
            <a:off x="3687881" y="4839568"/>
            <a:ext cx="841248" cy="539496"/>
          </a:xfrm>
          <a:prstGeom prst="frame">
            <a:avLst>
              <a:gd name="adj1" fmla="val 11070"/>
            </a:avLst>
          </a:prstGeom>
          <a:solidFill>
            <a:srgbClr val="FF0000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C0E4DA9-22D4-CDA0-7403-87B62D6621FF}"/>
              </a:ext>
            </a:extLst>
          </p:cNvPr>
          <p:cNvSpPr/>
          <p:nvPr/>
        </p:nvSpPr>
        <p:spPr bwMode="gray">
          <a:xfrm>
            <a:off x="149679" y="325481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2094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1169551"/>
          </a:xfrm>
        </p:spPr>
        <p:txBody>
          <a:bodyPr/>
          <a:lstStyle/>
          <a:p>
            <a:r>
              <a:rPr lang="pl-PL" dirty="0"/>
              <a:t>Struktura</a:t>
            </a:r>
            <a:br>
              <a:rPr lang="pl-PL" dirty="0"/>
            </a:br>
            <a:r>
              <a:rPr lang="pl-PL" dirty="0"/>
              <a:t>Finance Team – </a:t>
            </a:r>
            <a:r>
              <a:rPr lang="pl-PL" sz="2800" dirty="0"/>
              <a:t>Accounting/Księgowość</a:t>
            </a:r>
            <a:br>
              <a:rPr lang="pl-PL" sz="2800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5502560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5ABF0066-4C6F-E952-46F4-F8FD5BD163D7}"/>
              </a:ext>
            </a:extLst>
          </p:cNvPr>
          <p:cNvSpPr txBox="1">
            <a:spLocks/>
          </p:cNvSpPr>
          <p:nvPr/>
        </p:nvSpPr>
        <p:spPr bwMode="gray">
          <a:xfrm>
            <a:off x="3740837" y="1404103"/>
            <a:ext cx="3180358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80000" algn="l" defTabSz="914400" rtl="0" eaLnBrk="1" latinLnBrk="0" hangingPunct="1"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b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Director, Accounting &amp; Reporting</a:t>
            </a:r>
            <a:endParaRPr lang="pl-PL" sz="2000" b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DB6BCC-5F01-8AF9-44DE-C980F896A20F}"/>
              </a:ext>
            </a:extLst>
          </p:cNvPr>
          <p:cNvSpPr txBox="1"/>
          <p:nvPr/>
        </p:nvSpPr>
        <p:spPr>
          <a:xfrm>
            <a:off x="4348163" y="1913164"/>
            <a:ext cx="1919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000" indent="-144000">
              <a:buClr>
                <a:srgbClr val="0046AA"/>
              </a:buClr>
            </a:pPr>
            <a:r>
              <a:rPr lang="en-US" b="1" dirty="0"/>
              <a:t>Petros Amanatidis</a:t>
            </a:r>
            <a:endParaRPr lang="pl-PL" dirty="0"/>
          </a:p>
        </p:txBody>
      </p:sp>
      <p:grpSp>
        <p:nvGrpSpPr>
          <p:cNvPr id="10" name="Gruppieren 5">
            <a:extLst>
              <a:ext uri="{FF2B5EF4-FFF2-40B4-BE49-F238E27FC236}">
                <a16:creationId xmlns:a16="http://schemas.microsoft.com/office/drawing/2014/main" id="{95A4F92C-96BA-1058-47F8-FD14166CE598}"/>
              </a:ext>
            </a:extLst>
          </p:cNvPr>
          <p:cNvGrpSpPr/>
          <p:nvPr/>
        </p:nvGrpSpPr>
        <p:grpSpPr bwMode="gray">
          <a:xfrm>
            <a:off x="4523993" y="2958538"/>
            <a:ext cx="1567626" cy="1905861"/>
            <a:chOff x="870490" y="4717710"/>
            <a:chExt cx="1567626" cy="1905861"/>
          </a:xfrm>
        </p:grpSpPr>
        <p:sp>
          <p:nvSpPr>
            <p:cNvPr id="11" name="Textplatzhalter 8">
              <a:hlinkClick r:id="rId6" action="ppaction://hlinksldjump"/>
              <a:extLst>
                <a:ext uri="{FF2B5EF4-FFF2-40B4-BE49-F238E27FC236}">
                  <a16:creationId xmlns:a16="http://schemas.microsoft.com/office/drawing/2014/main" id="{B0EECAEB-C77D-156C-1B75-2F4D01AF56B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02439" y="4717710"/>
              <a:ext cx="1535677" cy="43088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None/>
                <a:defRPr sz="14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b="0" dirty="0">
                  <a:solidFill>
                    <a:srgbClr val="0046AA"/>
                  </a:solidFill>
                </a:rPr>
                <a:t>Accounting </a:t>
              </a:r>
              <a:r>
                <a:rPr lang="pl-PL" b="0" dirty="0" err="1">
                  <a:solidFill>
                    <a:srgbClr val="0046AA"/>
                  </a:solidFill>
                </a:rPr>
                <a:t>Department</a:t>
              </a:r>
              <a:endParaRPr lang="pl-PL" b="0" dirty="0">
                <a:solidFill>
                  <a:srgbClr val="0046AA"/>
                </a:solidFill>
              </a:endParaRPr>
            </a:p>
            <a:p>
              <a:endParaRPr lang="pl-PL" b="0" dirty="0">
                <a:solidFill>
                  <a:srgbClr val="0046AA"/>
                </a:solidFill>
              </a:endParaRPr>
            </a:p>
          </p:txBody>
        </p:sp>
        <p:sp>
          <p:nvSpPr>
            <p:cNvPr id="13" name="Inhaltsplatzhalter 13">
              <a:extLst>
                <a:ext uri="{FF2B5EF4-FFF2-40B4-BE49-F238E27FC236}">
                  <a16:creationId xmlns:a16="http://schemas.microsoft.com/office/drawing/2014/main" id="{F0A93498-F4CC-72BE-BFDA-1011BE79313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18115" y="5069299"/>
              <a:ext cx="1439177" cy="155427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180000" indent="-180000" algn="l" defTabSz="914400" rtl="0" eaLnBrk="1" latinLnBrk="0" hangingPunct="1">
                <a:spcBef>
                  <a:spcPts val="1800"/>
                </a:spcBef>
                <a:buClr>
                  <a:schemeClr val="tx2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44000" indent="-144000">
                <a:buClr>
                  <a:srgbClr val="0046AA"/>
                </a:buClr>
              </a:pPr>
              <a:r>
                <a:rPr lang="pl-PL" dirty="0"/>
                <a:t>Anna Kowalczyk</a:t>
              </a:r>
            </a:p>
            <a:p>
              <a:pPr marL="144000" indent="-144000">
                <a:buClr>
                  <a:srgbClr val="0046AA"/>
                </a:buClr>
              </a:pPr>
              <a:r>
                <a:rPr lang="pl-PL" dirty="0"/>
                <a:t>Iwona Wrońska</a:t>
              </a:r>
            </a:p>
            <a:p>
              <a:pPr marL="144000" indent="-144000">
                <a:buClr>
                  <a:srgbClr val="0046AA"/>
                </a:buClr>
              </a:pPr>
              <a:r>
                <a:rPr lang="pl-PL" dirty="0"/>
                <a:t>Weronika Zabor</a:t>
              </a:r>
            </a:p>
            <a:p>
              <a:pPr marL="144000" indent="-144000">
                <a:buClr>
                  <a:srgbClr val="0046AA"/>
                </a:buClr>
              </a:pPr>
              <a:r>
                <a:rPr lang="pl-PL" dirty="0"/>
                <a:t>Aleksandra Pietrzak</a:t>
              </a:r>
            </a:p>
          </p:txBody>
        </p:sp>
        <p:pic>
          <p:nvPicPr>
            <p:cNvPr id="14" name="Grafik 18">
              <a:extLst>
                <a:ext uri="{FF2B5EF4-FFF2-40B4-BE49-F238E27FC236}">
                  <a16:creationId xmlns:a16="http://schemas.microsoft.com/office/drawing/2014/main" id="{AB87F243-3011-32A2-E828-CABDC650D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870490" y="4940309"/>
              <a:ext cx="1174750" cy="54730"/>
            </a:xfrm>
            <a:prstGeom prst="rect">
              <a:avLst/>
            </a:prstGeom>
          </p:spPr>
        </p:pic>
      </p:grpSp>
      <p:grpSp>
        <p:nvGrpSpPr>
          <p:cNvPr id="19" name="Gruppieren 1">
            <a:extLst>
              <a:ext uri="{FF2B5EF4-FFF2-40B4-BE49-F238E27FC236}">
                <a16:creationId xmlns:a16="http://schemas.microsoft.com/office/drawing/2014/main" id="{39D56D11-ED8F-EF8C-4134-3F823B4C34C0}"/>
              </a:ext>
            </a:extLst>
          </p:cNvPr>
          <p:cNvGrpSpPr/>
          <p:nvPr/>
        </p:nvGrpSpPr>
        <p:grpSpPr bwMode="gray">
          <a:xfrm>
            <a:off x="1367301" y="4864399"/>
            <a:ext cx="1498031" cy="518643"/>
            <a:chOff x="987030" y="2239342"/>
            <a:chExt cx="1429085" cy="453654"/>
          </a:xfrm>
        </p:grpSpPr>
        <p:sp>
          <p:nvSpPr>
            <p:cNvPr id="20" name="Textplatzhalter 8">
              <a:extLst>
                <a:ext uri="{FF2B5EF4-FFF2-40B4-BE49-F238E27FC236}">
                  <a16:creationId xmlns:a16="http://schemas.microsoft.com/office/drawing/2014/main" id="{5A71CDD3-FF2B-0BB7-C0B0-2A9598153E8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237734" y="2239342"/>
              <a:ext cx="946591" cy="18844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None/>
                <a:defRPr sz="14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 err="1"/>
                <a:t>Director</a:t>
              </a:r>
              <a:r>
                <a:rPr lang="pl-PL" dirty="0"/>
                <a:t>, </a:t>
              </a:r>
              <a:r>
                <a:rPr lang="pl-PL" dirty="0" err="1"/>
                <a:t>Taxes</a:t>
              </a:r>
              <a:endParaRPr lang="pl-PL" dirty="0"/>
            </a:p>
          </p:txBody>
        </p:sp>
        <p:sp>
          <p:nvSpPr>
            <p:cNvPr id="21" name="Inhaltsplatzhalter 13">
              <a:extLst>
                <a:ext uri="{FF2B5EF4-FFF2-40B4-BE49-F238E27FC236}">
                  <a16:creationId xmlns:a16="http://schemas.microsoft.com/office/drawing/2014/main" id="{7B87226E-711D-6662-7D04-B334D6D0F8E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145635" y="2504548"/>
              <a:ext cx="1270480" cy="18844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180000" indent="-180000" algn="l" defTabSz="914400" rtl="0" eaLnBrk="1" latinLnBrk="0" hangingPunct="1">
                <a:spcBef>
                  <a:spcPts val="1800"/>
                </a:spcBef>
                <a:buClr>
                  <a:schemeClr val="tx2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44000" indent="-144000">
                <a:buClr>
                  <a:srgbClr val="0046AA"/>
                </a:buClr>
              </a:pPr>
              <a:r>
                <a:rPr lang="pl-PL" b="1" dirty="0"/>
                <a:t>Winfried Staeblein</a:t>
              </a:r>
            </a:p>
          </p:txBody>
        </p:sp>
        <p:pic>
          <p:nvPicPr>
            <p:cNvPr id="22" name="Grafik 15">
              <a:extLst>
                <a:ext uri="{FF2B5EF4-FFF2-40B4-BE49-F238E27FC236}">
                  <a16:creationId xmlns:a16="http://schemas.microsoft.com/office/drawing/2014/main" id="{0C1180CE-E1BB-4184-C4F9-C173265FD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87030" y="2408907"/>
              <a:ext cx="1174750" cy="54730"/>
            </a:xfrm>
            <a:prstGeom prst="rect">
              <a:avLst/>
            </a:prstGeom>
          </p:spPr>
        </p:pic>
      </p:grpSp>
      <p:pic>
        <p:nvPicPr>
          <p:cNvPr id="23" name="Picture 50" descr="\\MUC-FILE03\Data\PAYBACK\Temporary_Data_Transfer_public\_Sarah_Burghardt\PCH-2946\Shopping\PAYBACK_2013_0130_POINTEE_02.png">
            <a:extLst>
              <a:ext uri="{FF2B5EF4-FFF2-40B4-BE49-F238E27FC236}">
                <a16:creationId xmlns:a16="http://schemas.microsoft.com/office/drawing/2014/main" id="{64721433-7574-30FC-7F9B-EA54CCACA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76672" y="4326738"/>
            <a:ext cx="1591829" cy="129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Ellipse 13">
            <a:extLst>
              <a:ext uri="{FF2B5EF4-FFF2-40B4-BE49-F238E27FC236}">
                <a16:creationId xmlns:a16="http://schemas.microsoft.com/office/drawing/2014/main" id="{D4F6C3DA-3E79-D2C9-C44E-28F02C2F6A25}"/>
              </a:ext>
            </a:extLst>
          </p:cNvPr>
          <p:cNvSpPr/>
          <p:nvPr/>
        </p:nvSpPr>
        <p:spPr bwMode="gray">
          <a:xfrm>
            <a:off x="121104" y="379815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5803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1354217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Sales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Receivables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Skąd Księgowość czerpie dane do wystawienia faktur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Ellipse 16">
            <a:extLst>
              <a:ext uri="{FF2B5EF4-FFF2-40B4-BE49-F238E27FC236}">
                <a16:creationId xmlns:a16="http://schemas.microsoft.com/office/drawing/2014/main" id="{98CD94EE-CAE7-DB14-DD22-3CA2CD77DDC4}"/>
              </a:ext>
            </a:extLst>
          </p:cNvPr>
          <p:cNvSpPr/>
          <p:nvPr/>
        </p:nvSpPr>
        <p:spPr bwMode="gray">
          <a:xfrm>
            <a:off x="263979" y="356672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5502560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Financial Automation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(FAT)– Plik w którym PM wprowadza dane dotyczące wysokości opłat, na jakie w danym okresie rozliczeniowym dział Finansów musi wystawić fakturę. 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Deadline na wprowadzanie danych przesyłany jest co miesiąc do wszystkich zainteresowanych.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PM inicjuje w systemie Navision fakturę, przesyła do akceptacji i księgowania. Proces nazywamy MI – Manual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0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(w oparciu o dane w FAT). 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Link do folderu z plikami: </a:t>
            </a:r>
            <a:r>
              <a:rPr lang="pl-PL" sz="1400" u="sng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/>
              </a:rPr>
              <a:t>FAT</a:t>
            </a:r>
            <a:endParaRPr lang="pl-PL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2. Platforma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globalowa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szczegółowe  informacje dotyczące obiegu punktów znajdują się na platformie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globalowej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 po zakończeniu miesiąca za pomocą interfejsów są wgrywane do programu księgowego w gotowej konfiguracji.  Rejestrujemy odpowiednio na kontach punkty wydane, punkty umorzone, punkty wygaszone. Platforma daje nam możliwości szybkiej generacji dokumentów sprzedażowych i zakupowych w obrębie obrotu punktami.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3. Zamówienia – dokument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word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/pdf, który potwierdza zamówienie usług innych niż wykazane na raportach clearingowych i FAT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2490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1354217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Sales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Receivables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Potwierdzamy realizacje usług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Ellipse 16">
            <a:extLst>
              <a:ext uri="{FF2B5EF4-FFF2-40B4-BE49-F238E27FC236}">
                <a16:creationId xmlns:a16="http://schemas.microsoft.com/office/drawing/2014/main" id="{98CD94EE-CAE7-DB14-DD22-3CA2CD77DDC4}"/>
              </a:ext>
            </a:extLst>
          </p:cNvPr>
          <p:cNvSpPr/>
          <p:nvPr/>
        </p:nvSpPr>
        <p:spPr bwMode="gray">
          <a:xfrm>
            <a:off x="263979" y="356672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5502560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Wszystkie usługi sprzedawane Partnerom, które nie są wymienione w umowach lub nie wynikają z raportów clearingowych, muszą zostać udokumentowane </a:t>
            </a:r>
            <a:r>
              <a:rPr lang="pl-PL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Zamówieniem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Zamówienie powinno zawierać: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określenie produktów sprzedanych w danym okresie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datę realizację usługi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dane Partnera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Zamówienia musi być podpisane przez Partnera (nie musi być to osoba zgodna z reprezentacją).</a:t>
            </a:r>
          </a:p>
          <a:p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Dokumentacja musi być przesłana najpóźniej do ostatniego dnia roboczego miesiąca.</a:t>
            </a: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822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1354217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Sales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Receivables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Nowy Partner i wymagania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Ellipse 16">
            <a:extLst>
              <a:ext uri="{FF2B5EF4-FFF2-40B4-BE49-F238E27FC236}">
                <a16:creationId xmlns:a16="http://schemas.microsoft.com/office/drawing/2014/main" id="{98CD94EE-CAE7-DB14-DD22-3CA2CD77DDC4}"/>
              </a:ext>
            </a:extLst>
          </p:cNvPr>
          <p:cNvSpPr/>
          <p:nvPr/>
        </p:nvSpPr>
        <p:spPr bwMode="gray">
          <a:xfrm>
            <a:off x="263979" y="356672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4674273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Implementacja nowego Partnera wymaga bezwarunkowo zgłoszenia tego faktu do Działu Finansów i do Działu IT w celu stworzenia Raportu Clearingowego dla nowego Partnera, a także założenia nowego kontrahenta w bazie.  Wiąże się to z wypełnieniem pliku – Master Data, Clearing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Rules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itp.</a:t>
            </a:r>
          </a:p>
          <a:p>
            <a:pPr marL="0" indent="0">
              <a:buNone/>
            </a:pPr>
            <a:r>
              <a:rPr lang="pl-PL" sz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 szczegóły zapraszamy indywidualnie.</a:t>
            </a:r>
          </a:p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5" name="Grafik 70">
            <a:extLst>
              <a:ext uri="{FF2B5EF4-FFF2-40B4-BE49-F238E27FC236}">
                <a16:creationId xmlns:a16="http://schemas.microsoft.com/office/drawing/2014/main" id="{9180B4E3-5D92-50CA-6777-50677745DE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4" t="12404" r="34390" b="10968"/>
          <a:stretch/>
        </p:blipFill>
        <p:spPr bwMode="gray">
          <a:xfrm>
            <a:off x="5606088" y="4098925"/>
            <a:ext cx="489118" cy="119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2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Skąd Księgowość wie, że ma zaksięgować i zapłacić fakturę 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Zamówienia usług i towarów odbywa się poprzez zamówienia.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 -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Electronic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Purchase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Request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- system elektronicznych zamówień, akceptowanych przez odpowiedzialne za budżet  osoby. EPR-y przygotowywane są przez Was w systemie Navision.  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Jeśli do Twoich obowiązków należy  zamawianie usług lub towarów, zgłoś prośbę o dostęp do Navision  do działu Księgowości a  następnie umów się na indywidulane szkolenie…lub skorzystaj z instrukcji.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Instrukcja przygotowywania EPR: 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/>
              </a:rPr>
              <a:t>INSTRUKCJA_EPR</a:t>
            </a:r>
            <a:endParaRPr lang="pl-PL" sz="2000" u="sng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Wyjątkami nie podlegającymi  EPR są tylko : koszty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redempcji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hoteli i biletów, oraz wydatków pracowniczych pokrytych z własnych środków pracownika.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8" name="Grafik 72">
            <a:extLst>
              <a:ext uri="{FF2B5EF4-FFF2-40B4-BE49-F238E27FC236}">
                <a16:creationId xmlns:a16="http://schemas.microsoft.com/office/drawing/2014/main" id="{308AB190-A795-E486-6288-AA0D22DECE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5"/>
          <a:stretch/>
        </p:blipFill>
        <p:spPr>
          <a:xfrm>
            <a:off x="10126270" y="5046906"/>
            <a:ext cx="1430630" cy="1197834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690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Kiedy pojawia się nowy kontrahent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Każdy nowy dostawca musi zostać sprawdzony wg procedur Amex.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 celu została stworzona specjalna instrukcja </a:t>
            </a:r>
          </a:p>
          <a:p>
            <a:r>
              <a:rPr lang="en-US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Loyalty Partner Toolbox: </a:t>
            </a:r>
            <a:r>
              <a:rPr lang="en-US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TLM_Vendor</a:t>
            </a:r>
            <a:r>
              <a:rPr lang="en-US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Onboarding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 tym procesie potrzebny jest dostęp do narzędzia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Makigami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Neula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). Wszystkie kroki do otrzymania zgody na współpracę z nowym podmiotem są tam opisane. (np. sprawdzenie w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Cadence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procedury AEM…)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Księgowość jest informowana o zakończeniu procesu sprawdzania kontrahenta poprzez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Neula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 W odpowiedzi zwrotnej przez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Neula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informujemy o nadanym numerze kontrahenta w bazie Navision, co dopiero umożliwia rozpoczęcie zamawiania usługi i kreacji EPR.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1552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Vorlage E.pptx" id="{B281D12C-B5E6-46C2-B110-7D69CD748657}" vid="{C1AB0F8C-F606-467C-B2F6-3EB649BCF4D7}"/>
    </a:ext>
  </a:extLst>
</a:theme>
</file>

<file path=ppt/theme/theme2.xml><?xml version="1.0" encoding="utf-8"?>
<a:theme xmlns:a="http://schemas.openxmlformats.org/drawingml/2006/main" name="Larissa">
  <a:themeElements>
    <a:clrScheme name="NEU PAYBACK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c5c49cd8-869c-43f5-8a7e-c544748b4cbf">
      <Terms xmlns="http://schemas.microsoft.com/office/infopath/2007/PartnerControls"/>
    </lcf76f155ced4ddcb4097134ff3c332f>
    <_ip_UnifiedCompliancePolicyProperties xmlns="http://schemas.microsoft.com/sharepoint/v3" xsi:nil="true"/>
    <TaxCatchAll xmlns="5b1b33ff-7e44-4ba3-bdf0-5e20aa8027f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8EB596E84439448AEE48DC3F8027C9" ma:contentTypeVersion="18" ma:contentTypeDescription="Create a new document." ma:contentTypeScope="" ma:versionID="eeaf3a9bd5a206dd5db796708d21a9e5">
  <xsd:schema xmlns:xsd="http://www.w3.org/2001/XMLSchema" xmlns:xs="http://www.w3.org/2001/XMLSchema" xmlns:p="http://schemas.microsoft.com/office/2006/metadata/properties" xmlns:ns1="http://schemas.microsoft.com/sharepoint/v3" xmlns:ns2="c5c49cd8-869c-43f5-8a7e-c544748b4cbf" xmlns:ns3="5b1b33ff-7e44-4ba3-bdf0-5e20aa8027f4" targetNamespace="http://schemas.microsoft.com/office/2006/metadata/properties" ma:root="true" ma:fieldsID="9f3502796ae9e59f9ae16059c49ea6e0" ns1:_="" ns2:_="" ns3:_="">
    <xsd:import namespace="http://schemas.microsoft.com/sharepoint/v3"/>
    <xsd:import namespace="c5c49cd8-869c-43f5-8a7e-c544748b4cbf"/>
    <xsd:import namespace="5b1b33ff-7e44-4ba3-bdf0-5e20aa8027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49cd8-869c-43f5-8a7e-c544748b4c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b3f9d16-9233-4b82-8d3d-5a9e0c7a80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1b33ff-7e44-4ba3-bdf0-5e20aa8027f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c278958b-b18e-4156-bbb2-ed8e1f7589db}" ma:internalName="TaxCatchAll" ma:showField="CatchAllData" ma:web="5b1b33ff-7e44-4ba3-bdf0-5e20aa8027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2F5BDE-C89C-4367-8DEF-845A5E24FF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6C18AF-7261-4720-BF37-F6E50BFEF176}">
  <ds:schemaRefs>
    <ds:schemaRef ds:uri="http://schemas.microsoft.com/office/infopath/2007/PartnerControls"/>
    <ds:schemaRef ds:uri="http://purl.org/dc/terms/"/>
    <ds:schemaRef ds:uri="c5c49cd8-869c-43f5-8a7e-c544748b4cbf"/>
    <ds:schemaRef ds:uri="5b1b33ff-7e44-4ba3-bdf0-5e20aa8027f4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sharepoint/v3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AA66CF5-D2CA-4A9E-BE51-B3779BEDD2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5c49cd8-869c-43f5-8a7e-c544748b4cbf"/>
    <ds:schemaRef ds:uri="5b1b33ff-7e44-4ba3-bdf0-5e20aa8027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PAYBACK_template_engl</Template>
  <TotalTime>0</TotalTime>
  <Words>1577</Words>
  <Application>Microsoft Office PowerPoint</Application>
  <PresentationFormat>Custom</PresentationFormat>
  <Paragraphs>176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PAYBACK Light</vt:lpstr>
      <vt:lpstr>Wingdings</vt:lpstr>
      <vt:lpstr>PAYBACK</vt:lpstr>
      <vt:lpstr>Calibri</vt:lpstr>
      <vt:lpstr>Arial</vt:lpstr>
      <vt:lpstr>PB_Template_dt</vt:lpstr>
      <vt:lpstr>think-cell Folie</vt:lpstr>
      <vt:lpstr>Induction – Finance Department  Accounting - Księgowość</vt:lpstr>
      <vt:lpstr>Agenda</vt:lpstr>
      <vt:lpstr>Jak nas znaleźć?  Sala obok recepcji, faktury@payback.net , korespondencja@net.pl  </vt:lpstr>
      <vt:lpstr>Struktura Finance Team – Accounting/Księgowość </vt:lpstr>
      <vt:lpstr>Sales and Receivables. Skąd Księgowość czerpie dane do wystawienia faktur  </vt:lpstr>
      <vt:lpstr>Sales and Receivables. Potwierdzamy realizacje usług  </vt:lpstr>
      <vt:lpstr>Sales and Receivables. Nowy Partner i wymagania  </vt:lpstr>
      <vt:lpstr>Costs and Liablities Skąd Księgowość wie, że ma zaksięgować i zapłacić fakturę  </vt:lpstr>
      <vt:lpstr>Costs and Liablities Kiedy pojawia się nowy kontrahent </vt:lpstr>
      <vt:lpstr>Costs and Liablities Od EPRa do przelewu </vt:lpstr>
      <vt:lpstr>Costs and Liablities Po co Navision a po co Easy </vt:lpstr>
      <vt:lpstr>Costs and Liablities Wydatki pracowników </vt:lpstr>
      <vt:lpstr>Costs and Liablities Dokumentujemy usługui niematerialne </vt:lpstr>
      <vt:lpstr>Costs and Liablities Zdobywamy Certyfikaty rezydencji </vt:lpstr>
      <vt:lpstr>Costs and Liablities Rozliczamy Konkursy </vt:lpstr>
      <vt:lpstr>All others I wszystko o co chcecie zapytać  </vt:lpstr>
      <vt:lpstr>Słowniczek </vt:lpstr>
    </vt:vector>
  </TitlesOfParts>
  <Company>Loyalty Partner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    n</dc:title>
  <dc:creator>Ewelina Smolinska</dc:creator>
  <cp:lastModifiedBy>Anna Kowalczyk</cp:lastModifiedBy>
  <cp:revision>3</cp:revision>
  <cp:lastPrinted>2017-12-21T16:10:56Z</cp:lastPrinted>
  <dcterms:created xsi:type="dcterms:W3CDTF">2023-03-22T13:58:11Z</dcterms:created>
  <dcterms:modified xsi:type="dcterms:W3CDTF">2023-06-05T14:11:15Z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2022-05-12T12:09:00Z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32fdc882-fbaf-456a-a8dd-c6abb12712a5</vt:lpwstr>
  </property>
  <property fmtid="{D5CDD505-2E9C-101B-9397-08002B2CF9AE}" pid="9" name="MSIP_Label_f41f464f-db62-4494-af3b-a231dcaf6521_ContentBits">
    <vt:lpwstr>2</vt:lpwstr>
  </property>
  <property fmtid="{D5CDD505-2E9C-101B-9397-08002B2CF9AE}" pid="10" name="ContentTypeId">
    <vt:lpwstr>0x010100BB8EB596E84439448AEE48DC3F8027C9</vt:lpwstr>
  </property>
  <property fmtid="{D5CDD505-2E9C-101B-9397-08002B2CF9AE}" pid="11" name="MediaServiceImageTags">
    <vt:lpwstr/>
  </property>
</Properties>
</file>