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ppt/tags/tag24.xml" ContentType="application/vnd.openxmlformats-officedocument.presentationml.tags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7" r:id="rId2"/>
    <p:sldId id="258" r:id="rId3"/>
    <p:sldId id="260" r:id="rId4"/>
    <p:sldId id="259" r:id="rId5"/>
    <p:sldId id="261" r:id="rId6"/>
    <p:sldId id="30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4" d="100"/>
          <a:sy n="64" d="100"/>
        </p:scale>
        <p:origin x="32" y="-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189E3-F367-49EA-94DD-B87EAA7AFFA5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7DB6B-C4C1-4A3C-AC49-ECE49989F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10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637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2161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779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556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0857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2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10.pn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5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2"/>
            <a:ext cx="10228007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496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203" y="1341439"/>
            <a:ext cx="4937768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1441" y="1341439"/>
            <a:ext cx="4937768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9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203" y="6489034"/>
            <a:ext cx="801605" cy="123111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796" indent="-177796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204" y="1736812"/>
            <a:ext cx="10228005" cy="464493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203" y="1341439"/>
            <a:ext cx="76702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0" y="1341439"/>
            <a:ext cx="12192000" cy="5040312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endParaRPr lang="de-DE" sz="1400" dirty="0">
              <a:solidFill>
                <a:srgbClr val="4B4B4D"/>
              </a:solidFill>
            </a:endParaRPr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5" y="1613421"/>
            <a:ext cx="7671799" cy="4496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32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Text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203" y="1341439"/>
            <a:ext cx="4937768" cy="5040312"/>
          </a:xfrm>
          <a:prstGeom prst="rect">
            <a:avLst/>
          </a:prstGeom>
          <a:solidFill>
            <a:schemeClr val="accent4"/>
          </a:solidFill>
        </p:spPr>
        <p:txBody>
          <a:bodyPr lIns="25200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58" indent="-179384">
              <a:spcBef>
                <a:spcPts val="1200"/>
              </a:spcBef>
              <a:defRPr/>
            </a:lvl3pPr>
            <a:lvl4pPr marL="358766" indent="-179384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1441" y="1341439"/>
            <a:ext cx="4937768" cy="5040312"/>
          </a:xfrm>
          <a:prstGeom prst="rect">
            <a:avLst/>
          </a:prstGeom>
          <a:noFill/>
        </p:spPr>
        <p:txBody>
          <a:bodyPr lIns="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58" indent="-179384">
              <a:spcBef>
                <a:spcPts val="1200"/>
              </a:spcBef>
              <a:defRPr/>
            </a:lvl3pPr>
            <a:lvl4pPr marL="358766" indent="-179384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126AB79-CD6F-4DB7-A989-5DD29CC7DB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2000" cy="6858000"/>
          </a:xfrm>
          <a:custGeom>
            <a:avLst/>
            <a:gdLst>
              <a:gd name="connsiteX0" fmla="*/ 10583343 w 12190413"/>
              <a:gd name="connsiteY0" fmla="*/ 262891 h 6858000"/>
              <a:gd name="connsiteX1" fmla="*/ 10496550 w 12190413"/>
              <a:gd name="connsiteY1" fmla="*/ 349684 h 6858000"/>
              <a:gd name="connsiteX2" fmla="*/ 10496550 w 12190413"/>
              <a:gd name="connsiteY2" fmla="*/ 732358 h 6858000"/>
              <a:gd name="connsiteX3" fmla="*/ 10583343 w 12190413"/>
              <a:gd name="connsiteY3" fmla="*/ 819151 h 6858000"/>
              <a:gd name="connsiteX4" fmla="*/ 11827077 w 12190413"/>
              <a:gd name="connsiteY4" fmla="*/ 819151 h 6858000"/>
              <a:gd name="connsiteX5" fmla="*/ 11913870 w 12190413"/>
              <a:gd name="connsiteY5" fmla="*/ 732358 h 6858000"/>
              <a:gd name="connsiteX6" fmla="*/ 11913870 w 12190413"/>
              <a:gd name="connsiteY6" fmla="*/ 349684 h 6858000"/>
              <a:gd name="connsiteX7" fmla="*/ 11827077 w 12190413"/>
              <a:gd name="connsiteY7" fmla="*/ 262891 h 6858000"/>
              <a:gd name="connsiteX8" fmla="*/ 0 w 12190413"/>
              <a:gd name="connsiteY8" fmla="*/ 0 h 6858000"/>
              <a:gd name="connsiteX9" fmla="*/ 12190413 w 12190413"/>
              <a:gd name="connsiteY9" fmla="*/ 0 h 6858000"/>
              <a:gd name="connsiteX10" fmla="*/ 12190413 w 12190413"/>
              <a:gd name="connsiteY10" fmla="*/ 6858000 h 6858000"/>
              <a:gd name="connsiteX11" fmla="*/ 0 w 12190413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6858000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791" y="3360751"/>
            <a:ext cx="10226419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FFFFFF"/>
                </a:solidFill>
              </a:rPr>
              <a:pPr/>
              <a:t>‹#›</a:t>
            </a:fld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78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1/2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6379329" y="3535383"/>
            <a:ext cx="4829881" cy="55403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 bwMode="gray">
          <a:xfrm>
            <a:off x="2" y="0"/>
            <a:ext cx="6095205" cy="6858000"/>
          </a:xfrm>
          <a:prstGeom prst="rect">
            <a:avLst/>
          </a:prstGeom>
        </p:spPr>
        <p:txBody>
          <a:bodyPr lIns="108000" tIns="108000"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 bwMode="gray">
          <a:xfrm>
            <a:off x="301125" y="3360744"/>
            <a:ext cx="5509961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Text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47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4CA66F45-25FB-4248-B7AE-CDD2BD524A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1"/>
            <a:ext cx="12192000" cy="3398851"/>
          </a:xfrm>
          <a:custGeom>
            <a:avLst/>
            <a:gdLst>
              <a:gd name="connsiteX0" fmla="*/ 10583343 w 12190413"/>
              <a:gd name="connsiteY0" fmla="*/ 262891 h 3398851"/>
              <a:gd name="connsiteX1" fmla="*/ 10496550 w 12190413"/>
              <a:gd name="connsiteY1" fmla="*/ 349684 h 3398851"/>
              <a:gd name="connsiteX2" fmla="*/ 10496550 w 12190413"/>
              <a:gd name="connsiteY2" fmla="*/ 732358 h 3398851"/>
              <a:gd name="connsiteX3" fmla="*/ 10583343 w 12190413"/>
              <a:gd name="connsiteY3" fmla="*/ 819151 h 3398851"/>
              <a:gd name="connsiteX4" fmla="*/ 11827077 w 12190413"/>
              <a:gd name="connsiteY4" fmla="*/ 819151 h 3398851"/>
              <a:gd name="connsiteX5" fmla="*/ 11913870 w 12190413"/>
              <a:gd name="connsiteY5" fmla="*/ 732358 h 3398851"/>
              <a:gd name="connsiteX6" fmla="*/ 11913870 w 12190413"/>
              <a:gd name="connsiteY6" fmla="*/ 349684 h 3398851"/>
              <a:gd name="connsiteX7" fmla="*/ 11827077 w 12190413"/>
              <a:gd name="connsiteY7" fmla="*/ 262891 h 3398851"/>
              <a:gd name="connsiteX8" fmla="*/ 0 w 12190413"/>
              <a:gd name="connsiteY8" fmla="*/ 0 h 3398851"/>
              <a:gd name="connsiteX9" fmla="*/ 12190413 w 12190413"/>
              <a:gd name="connsiteY9" fmla="*/ 0 h 3398851"/>
              <a:gd name="connsiteX10" fmla="*/ 12190413 w 12190413"/>
              <a:gd name="connsiteY10" fmla="*/ 3398851 h 3398851"/>
              <a:gd name="connsiteX11" fmla="*/ 0 w 12190413"/>
              <a:gd name="connsiteY11" fmla="*/ 3398851 h 339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3398851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3398851"/>
                </a:lnTo>
                <a:lnTo>
                  <a:pt x="0" y="3398851"/>
                </a:lnTo>
                <a:close/>
              </a:path>
            </a:pathLst>
          </a:custGeom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791" y="1468993"/>
            <a:ext cx="10226419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982791" y="3695700"/>
            <a:ext cx="10226419" cy="134498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buNone/>
              <a:defRPr/>
            </a:lvl1pPr>
            <a:lvl2pPr marL="179384" indent="-179384">
              <a:lnSpc>
                <a:spcPct val="100000"/>
              </a:lnSpc>
              <a:defRPr/>
            </a:lvl2pPr>
            <a:lvl3pPr marL="361942" indent="-179384">
              <a:lnSpc>
                <a:spcPct val="100000"/>
              </a:lnSpc>
              <a:defRPr/>
            </a:lvl3pPr>
            <a:lvl4pPr marL="539737" indent="-179384">
              <a:lnSpc>
                <a:spcPct val="100000"/>
              </a:lnSpc>
              <a:defRPr/>
            </a:lvl4pPr>
            <a:lvl5pPr>
              <a:lnSpc>
                <a:spcPct val="130000"/>
              </a:lnSpc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7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341439"/>
            <a:ext cx="12191999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5" y="1613421"/>
            <a:ext cx="7671799" cy="4496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0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91" y="1341439"/>
            <a:ext cx="12192796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5" y="1613421"/>
            <a:ext cx="7671799" cy="4496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72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"/>
            <a:ext cx="12192000" cy="685415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1" y="-410671"/>
            <a:ext cx="7138563" cy="3046988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5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07" indent="0">
              <a:buFontTx/>
              <a:buNone/>
              <a:defRPr sz="1600"/>
            </a:lvl2pPr>
            <a:lvl3pPr marL="359991" indent="0">
              <a:buFontTx/>
              <a:buNone/>
              <a:defRPr sz="1600"/>
            </a:lvl3pPr>
            <a:lvl4pPr marL="540598" indent="0">
              <a:buFontTx/>
              <a:buNone/>
              <a:defRPr sz="1600"/>
            </a:lvl4pPr>
            <a:lvl5pPr marL="268281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3"/>
            <a:ext cx="4705421" cy="1184940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07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5999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59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1530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5"/>
            <a:ext cx="12192796" cy="68575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2"/>
            <a:ext cx="10228007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5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5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25558" y="913506"/>
            <a:ext cx="10228007" cy="2031325"/>
          </a:xfrm>
        </p:spPr>
        <p:txBody>
          <a:bodyPr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5500124" y="3473143"/>
            <a:ext cx="3048397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07" indent="0">
              <a:buFontTx/>
              <a:buNone/>
              <a:defRPr sz="1600"/>
            </a:lvl2pPr>
            <a:lvl3pPr marL="359991" indent="0">
              <a:buFontTx/>
              <a:buNone/>
              <a:defRPr sz="1600"/>
            </a:lvl3pPr>
            <a:lvl4pPr marL="540598" indent="0">
              <a:buFontTx/>
              <a:buNone/>
              <a:defRPr sz="1600"/>
            </a:lvl4pPr>
            <a:lvl5pPr marL="268281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5500124" y="4019551"/>
            <a:ext cx="3048397" cy="118494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07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5999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59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517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5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981998" y="2252098"/>
            <a:ext cx="10228007" cy="2031325"/>
          </a:xfr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840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3"/>
            <a:ext cx="7670212" cy="595099"/>
          </a:xfrm>
        </p:spPr>
        <p:txBody>
          <a:bodyPr/>
          <a:lstStyle>
            <a:lvl1pPr>
              <a:defRPr sz="38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384AA-0A71-E644-AEED-65CD2253F2C8}" type="slidenum">
              <a:rPr lang="en-US" smtClean="0">
                <a:solidFill>
                  <a:srgbClr val="006AD2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6AD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16467" y="1597025"/>
            <a:ext cx="8678333" cy="331628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007210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38175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3668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5" b="15349"/>
          <a:stretch/>
        </p:blipFill>
        <p:spPr>
          <a:xfrm>
            <a:off x="1" y="0"/>
            <a:ext cx="12197177" cy="637839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7105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36419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3212" y="2546297"/>
            <a:ext cx="8855997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203" y="2374605"/>
            <a:ext cx="1015125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rgbClr val="FFFFFF"/>
              </a:solidFill>
              <a:latin typeface="PAYBACK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8062" y="2529102"/>
            <a:ext cx="550933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8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379827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3212" y="2546297"/>
            <a:ext cx="8855997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203" y="2374605"/>
            <a:ext cx="1015125" cy="101499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rgbClr val="FFFFFF"/>
              </a:solidFill>
              <a:latin typeface="PAYBACK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8062" y="2529102"/>
            <a:ext cx="550933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2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58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203" y="1341439"/>
            <a:ext cx="76702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203" y="1341439"/>
            <a:ext cx="7670212" cy="50403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 baseline="0"/>
            </a:lvl3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99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4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5" imgW="270" imgH="270" progId="TCLayout.ActiveDocument.1">
                  <p:embed/>
                </p:oleObj>
              </mc:Choice>
              <mc:Fallback>
                <p:oleObj name="think-cell Folie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5016" y="1341439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5016" y="6369895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203" y="-243408"/>
            <a:ext cx="10228007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203" y="6930279"/>
            <a:ext cx="10228007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Gerade Verbindung 50"/>
          <p:cNvCxnSpPr/>
          <p:nvPr/>
        </p:nvCxnSpPr>
        <p:spPr bwMode="gray">
          <a:xfrm flipH="1">
            <a:off x="12306349" y="1341439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42579" y="6591776"/>
            <a:ext cx="1615827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defTabSz="914377"/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735" y="6517303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defTabSz="914377"/>
            <a:fld id="{2B76A6F7-0816-412C-B847-14B91D1FF33F}" type="slidenum">
              <a:rPr lang="de-DE" smtClean="0">
                <a:solidFill>
                  <a:srgbClr val="4B4B4D"/>
                </a:solidFill>
              </a:rPr>
              <a:pPr defTabSz="914377"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204" y="1341439"/>
            <a:ext cx="7670211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Zweite, Ebene</a:t>
            </a:r>
          </a:p>
          <a:p>
            <a:pPr lvl="2"/>
            <a:r>
              <a:rPr lang="de-DE" dirty="0"/>
              <a:t>Ms Dritte Ebene</a:t>
            </a:r>
          </a:p>
          <a:p>
            <a:pPr lvl="3"/>
            <a:r>
              <a:rPr lang="de-DE" dirty="0"/>
              <a:t>Mr. Vierte Ebene</a:t>
            </a:r>
          </a:p>
        </p:txBody>
      </p:sp>
      <p:sp>
        <p:nvSpPr>
          <p:cNvPr id="3" name="MSIPCMContentMarking" descr="{&quot;HashCode&quot;:-2082467515,&quot;Placement&quot;:&quot;Footer&quot;,&quot;Top&quot;:519.343,&quot;Left&quot;:446.891571,&quot;SlideWidth&quot;:960,&quot;SlideHeight&quot;:540}">
            <a:extLst>
              <a:ext uri="{FF2B5EF4-FFF2-40B4-BE49-F238E27FC236}">
                <a16:creationId xmlns:a16="http://schemas.microsoft.com/office/drawing/2014/main" id="{3E8962AD-27CB-42D1-AB49-34E7013DDBAA}"/>
              </a:ext>
            </a:extLst>
          </p:cNvPr>
          <p:cNvSpPr txBox="1"/>
          <p:nvPr userDrawn="1"/>
        </p:nvSpPr>
        <p:spPr>
          <a:xfrm>
            <a:off x="5675523" y="6595656"/>
            <a:ext cx="840955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100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LP-Internal</a:t>
            </a:r>
            <a:endParaRPr lang="pl-PL" sz="1000" dirty="0" err="1">
              <a:solidFill>
                <a:srgbClr val="000000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377" rtl="0" eaLnBrk="1" latinLnBrk="0" hangingPunct="1">
        <a:spcBef>
          <a:spcPct val="0"/>
        </a:spcBef>
        <a:buNone/>
        <a:defRPr sz="2400" b="0" kern="1200">
          <a:solidFill>
            <a:srgbClr val="0046AA"/>
          </a:solidFill>
          <a:latin typeface="+mj-lt"/>
          <a:ea typeface="+mj-ea"/>
          <a:cs typeface="+mj-cs"/>
        </a:defRPr>
      </a:lvl1pPr>
    </p:titleStyle>
    <p:bodyStyle>
      <a:lvl1pPr marL="179996" indent="-179996" algn="l" defTabSz="914377" rtl="0" eaLnBrk="1" latinLnBrk="0" hangingPunct="1"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59991" indent="-179384" algn="l" defTabSz="914377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lang="de-DE" sz="1800" kern="120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39987" indent="-179996" algn="l" defTabSz="914377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719982" indent="-179384" algn="l" defTabSz="914377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lang="de-DE" sz="1800" kern="1200" baseline="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34975" indent="-266693" algn="l" defTabSz="81278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>
          <p15:clr>
            <a:srgbClr val="A4A3A4"/>
          </p15:clr>
        </p15:guide>
        <p15:guide id="2" orient="horz" pos="845">
          <p15:clr>
            <a:srgbClr val="A4A3A4"/>
          </p15:clr>
        </p15:guide>
        <p15:guide id="3" orient="horz" pos="4020">
          <p15:clr>
            <a:srgbClr val="A4A3A4"/>
          </p15:clr>
        </p15:guide>
        <p15:guide id="4" pos="2229">
          <p15:clr>
            <a:srgbClr val="A4A3A4"/>
          </p15:clr>
        </p15:guide>
        <p15:guide id="5" pos="3840">
          <p15:clr>
            <a:srgbClr val="A4A3A4"/>
          </p15:clr>
        </p15:guide>
        <p15:guide id="6" pos="5450">
          <p15:clr>
            <a:srgbClr val="A4A3A4"/>
          </p15:clr>
        </p15:guide>
        <p15:guide id="7" pos="7060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Relationship Id="rId6" Type="http://schemas.openxmlformats.org/officeDocument/2006/relationships/image" Target="../media/image1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5.xml"/><Relationship Id="rId6" Type="http://schemas.openxmlformats.org/officeDocument/2006/relationships/image" Target="../media/image15.png"/><Relationship Id="rId5" Type="http://schemas.openxmlformats.org/officeDocument/2006/relationships/image" Target="../media/image1.emf"/><Relationship Id="rId10" Type="http://schemas.openxmlformats.org/officeDocument/2006/relationships/image" Target="../media/image21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6.xml"/><Relationship Id="rId6" Type="http://schemas.openxmlformats.org/officeDocument/2006/relationships/image" Target="../media/image22.png"/><Relationship Id="rId5" Type="http://schemas.openxmlformats.org/officeDocument/2006/relationships/image" Target="../media/image1.emf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Relationship Id="rId6" Type="http://schemas.openxmlformats.org/officeDocument/2006/relationships/image" Target="../media/image15.png"/><Relationship Id="rId11" Type="http://schemas.openxmlformats.org/officeDocument/2006/relationships/image" Target="../media/image30.png"/><Relationship Id="rId5" Type="http://schemas.openxmlformats.org/officeDocument/2006/relationships/image" Target="../media/image1.emf"/><Relationship Id="rId10" Type="http://schemas.openxmlformats.org/officeDocument/2006/relationships/image" Target="../media/image29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70F13D1-7E36-4543-A7F2-147494B53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339450" cy="698350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982662" y="3597974"/>
            <a:ext cx="10228007" cy="664797"/>
          </a:xfrm>
        </p:spPr>
        <p:txBody>
          <a:bodyPr/>
          <a:lstStyle/>
          <a:p>
            <a:r>
              <a:rPr lang="pl-PL" u="sng" dirty="0">
                <a:solidFill>
                  <a:srgbClr val="FFFF00"/>
                </a:solidFill>
              </a:rPr>
              <a:t>Operations Team</a:t>
            </a:r>
            <a:r>
              <a:rPr lang="en-US" dirty="0"/>
              <a:t>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2662" y="4703564"/>
            <a:ext cx="10226675" cy="2154436"/>
          </a:xfrm>
        </p:spPr>
        <p:txBody>
          <a:bodyPr/>
          <a:lstStyle/>
          <a:p>
            <a:r>
              <a:rPr lang="pl-PL" sz="3500" b="1" dirty="0" err="1">
                <a:solidFill>
                  <a:srgbClr val="FFFF00"/>
                </a:solidFill>
              </a:rPr>
              <a:t>Address</a:t>
            </a:r>
            <a:r>
              <a:rPr lang="pl-PL" sz="3500" b="1" dirty="0">
                <a:solidFill>
                  <a:srgbClr val="FFFF00"/>
                </a:solidFill>
              </a:rPr>
              <a:t> </a:t>
            </a:r>
            <a:r>
              <a:rPr sz="3500" b="1" dirty="0">
                <a:solidFill>
                  <a:srgbClr val="FFFF00"/>
                </a:solidFill>
              </a:rPr>
              <a:t>Management</a:t>
            </a:r>
            <a:endParaRPr lang="pl-PL" sz="3500" b="1" dirty="0">
              <a:solidFill>
                <a:srgbClr val="FFFF00"/>
              </a:solidFill>
            </a:endParaRPr>
          </a:p>
          <a:p>
            <a:r>
              <a:rPr sz="3500" b="1" dirty="0">
                <a:solidFill>
                  <a:srgbClr val="FFFF00"/>
                </a:solidFill>
              </a:rPr>
              <a:t>Customer</a:t>
            </a:r>
            <a:r>
              <a:rPr lang="pl-PL" sz="3500" b="1" dirty="0">
                <a:solidFill>
                  <a:srgbClr val="FFFF00"/>
                </a:solidFill>
              </a:rPr>
              <a:t> Service</a:t>
            </a:r>
          </a:p>
          <a:p>
            <a:r>
              <a:rPr lang="pl-PL" sz="3500" b="1" dirty="0" err="1">
                <a:solidFill>
                  <a:srgbClr val="FFFF00"/>
                </a:solidFill>
              </a:rPr>
              <a:t>Campaign</a:t>
            </a:r>
            <a:r>
              <a:rPr lang="pl-PL" sz="3500" b="1" dirty="0">
                <a:solidFill>
                  <a:srgbClr val="FFFF00"/>
                </a:solidFill>
              </a:rPr>
              <a:t> Management</a:t>
            </a:r>
          </a:p>
          <a:p>
            <a:r>
              <a:rPr lang="pl-PL" sz="3500" b="1" dirty="0">
                <a:solidFill>
                  <a:srgbClr val="FFFF00"/>
                </a:solidFill>
              </a:rPr>
              <a:t>Marketing Services / </a:t>
            </a:r>
            <a:r>
              <a:rPr lang="pl-PL" sz="3500" b="1" dirty="0" err="1">
                <a:solidFill>
                  <a:srgbClr val="FFFF00"/>
                </a:solidFill>
              </a:rPr>
              <a:t>Production</a:t>
            </a:r>
            <a:endParaRPr lang="en-US" sz="3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4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536460" y="855419"/>
            <a:ext cx="7670212" cy="369332"/>
          </a:xfrm>
        </p:spPr>
        <p:txBody>
          <a:bodyPr/>
          <a:lstStyle/>
          <a:p>
            <a:r>
              <a:rPr lang="pl-PL" dirty="0" err="1"/>
              <a:t>Address</a:t>
            </a:r>
            <a:r>
              <a:rPr lang="pl-PL" dirty="0"/>
              <a:t> Management</a:t>
            </a:r>
            <a:endParaRPr lang="de-DE" dirty="0"/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366582" y="4396014"/>
            <a:ext cx="2028825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Marta Herod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Address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Manager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E97CC0-19AF-4CF2-8A17-2FC8E771B144}"/>
              </a:ext>
            </a:extLst>
          </p:cNvPr>
          <p:cNvSpPr txBox="1"/>
          <p:nvPr/>
        </p:nvSpPr>
        <p:spPr>
          <a:xfrm>
            <a:off x="536460" y="1959621"/>
            <a:ext cx="3220567" cy="50475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Personally</a:t>
            </a: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identifiable</a:t>
            </a: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information</a:t>
            </a: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(PII)</a:t>
            </a:r>
            <a:r>
              <a:rPr lang="pl-PL" b="1" dirty="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Personally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Identified fiable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Information Personal data is any information relating to an identified or identifiable natural person. Individual information which, in combination, may lead to the identification of a person, shall also constitute personal data.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 information that </a:t>
            </a:r>
            <a:r>
              <a:rPr lang="pl-PL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Address</a:t>
            </a: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Manager affects: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postal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email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 e.g. mail output files</a:t>
            </a:r>
          </a:p>
          <a:p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4319365" y="635725"/>
            <a:ext cx="5186585" cy="344816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4531149" y="1087751"/>
            <a:ext cx="4667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Data Validation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Data Cleanup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Data standardization</a:t>
            </a:r>
          </a:p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Deduplication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(person, address point)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Creating so-called </a:t>
            </a: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whitelist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blacklist</a:t>
            </a:r>
            <a:endParaRPr 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Enriching letters with personal data (automatic, manual)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Production support for DM campaigns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Robotic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Process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Automation Project Management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B0F1C2-339B-4A7A-9F56-213D15FF9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8354" y="3905406"/>
            <a:ext cx="3258633" cy="28911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9E56DD-CE77-4E44-9F04-6B83CC4918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8836" y="1848941"/>
            <a:ext cx="2455176" cy="247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7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555510" y="363768"/>
            <a:ext cx="7670212" cy="369332"/>
          </a:xfrm>
        </p:spPr>
        <p:txBody>
          <a:bodyPr/>
          <a:lstStyle/>
          <a:p>
            <a:r>
              <a:rPr lang="pl-PL" dirty="0" err="1"/>
              <a:t>Customer</a:t>
            </a:r>
            <a:r>
              <a:rPr lang="pl-PL" dirty="0"/>
              <a:t> Service</a:t>
            </a:r>
            <a:endParaRPr lang="de-DE" dirty="0"/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098072" y="3370331"/>
            <a:ext cx="202882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Małgorzata Bozek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 Manager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3520694" y="-212601"/>
            <a:ext cx="6509131" cy="439527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3728402" y="481693"/>
            <a:ext cx="5601139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hotline in Rawa Mazowiecka since 2009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5 people in Rawa since 2009!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telephone and e-mail support</a:t>
            </a:r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Customer Knowledge Center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Gosia and Bartek - a center of customer knowledge, </a:t>
            </a:r>
            <a:r>
              <a:rPr lang="pl-PL" sz="16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about</a:t>
            </a: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complaints</a:t>
            </a: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16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problems</a:t>
            </a: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etc.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support for general knowledge of the operation of PAYBACK (promotion mechanics, consultation of tender rules, support during the offer building stage)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support in the complaint data and their scope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Customer to LP connector - need to provide quick solutions to customer problems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"Signalists" - often the first to know about problems with </a:t>
            </a:r>
            <a:r>
              <a:rPr lang="pl-PL" sz="16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PAYBACK</a:t>
            </a:r>
            <a:endParaRPr lang="pl-PL" sz="16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4C74B2-8331-4B2A-A25D-222D338B5579}"/>
              </a:ext>
            </a:extLst>
          </p:cNvPr>
          <p:cNvSpPr txBox="1"/>
          <p:nvPr/>
        </p:nvSpPr>
        <p:spPr>
          <a:xfrm>
            <a:off x="10337355" y="6131455"/>
            <a:ext cx="2028825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Bartosz Rosalski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</a:t>
            </a:r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Specialist</a:t>
            </a:r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4C5200-61B0-4C3F-A904-5634D71837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87" y="1075434"/>
            <a:ext cx="3428107" cy="24169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D04B73-3CC4-4A19-8AC3-6F2C17B56A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41" y="4039052"/>
            <a:ext cx="6675714" cy="2731862"/>
          </a:xfrm>
          <a:prstGeom prst="rect">
            <a:avLst/>
          </a:prstGeom>
        </p:spPr>
      </p:pic>
      <p:pic>
        <p:nvPicPr>
          <p:cNvPr id="13" name="Obraz 1">
            <a:extLst>
              <a:ext uri="{FF2B5EF4-FFF2-40B4-BE49-F238E27FC236}">
                <a16:creationId xmlns:a16="http://schemas.microsoft.com/office/drawing/2014/main" id="{DB7C842F-4809-4B95-B799-1058C3EEE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376" y="3778661"/>
            <a:ext cx="2150521" cy="226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7B9E5F-B766-43F2-95E0-B649DCC525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47424" y="1172647"/>
            <a:ext cx="2131841" cy="21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793635" y="321548"/>
            <a:ext cx="7670212" cy="369332"/>
          </a:xfrm>
        </p:spPr>
        <p:txBody>
          <a:bodyPr/>
          <a:lstStyle/>
          <a:p>
            <a:r>
              <a:rPr lang="de-DE" dirty="0"/>
              <a:t>Campaigns</a:t>
            </a:r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163175" y="1220450"/>
            <a:ext cx="2028825" cy="5493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Katarzyna Pawłowska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 </a:t>
            </a:r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Manager (Team Lead)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Justyna Rylska (Kucharska)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 Campaign Specialist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Agnieszka Kacała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 Specialist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Paulina Tatara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2CD46D-4D65-4474-A00E-2A7CFC2FC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5872" y="3665279"/>
            <a:ext cx="1004434" cy="133719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3FFDBD6-A5A7-4961-BB4C-D9DDF0130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871" y="2101397"/>
            <a:ext cx="1004435" cy="13945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5872" y="757264"/>
            <a:ext cx="1004767" cy="12023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5E97CC0-19AF-4CF2-8A17-2FC8E771B144}"/>
              </a:ext>
            </a:extLst>
          </p:cNvPr>
          <p:cNvSpPr txBox="1"/>
          <p:nvPr/>
        </p:nvSpPr>
        <p:spPr>
          <a:xfrm>
            <a:off x="779933" y="996474"/>
            <a:ext cx="5314950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Newsletter &amp; SMS</a:t>
            </a: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Calendar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mgmt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HTML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programming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Campaigns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set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Triggered Campaigns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Coupons and T@T</a:t>
            </a: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Mobile Push</a:t>
            </a: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Calendar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mgmt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set up campaigns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 and mobile application</a:t>
            </a: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Placement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calendar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mgmt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 Publishing by CMS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Other: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 ownership: NL and Coupons (KPI)</a:t>
            </a: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Vendor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mgmt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Digitree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(Sare) and Vercom (Redlink)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TLM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PACE etc</a:t>
            </a: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3548486" y="695960"/>
            <a:ext cx="5387523" cy="363791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3651572" y="1278231"/>
            <a:ext cx="4667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Marketing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campaigns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execution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on the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last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stage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(testing and set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up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Quality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assurance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guarantee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error-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free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marketing products in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different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channels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Marketing support from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technical-operational-perspective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Functional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feature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consultation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EMAIL and SMS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providers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mgmt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Taking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care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operational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process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KPI’s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C4FF49-3BAC-668F-5AA3-4085512E1E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5871" y="5184885"/>
            <a:ext cx="1012931" cy="120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5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412635" y="215306"/>
            <a:ext cx="7670212" cy="369332"/>
          </a:xfrm>
        </p:spPr>
        <p:txBody>
          <a:bodyPr/>
          <a:lstStyle/>
          <a:p>
            <a:r>
              <a:rPr lang="pl-PL" dirty="0"/>
              <a:t>Marketing Services / </a:t>
            </a:r>
            <a:r>
              <a:rPr lang="pl-PL" dirty="0" err="1"/>
              <a:t>Production</a:t>
            </a:r>
            <a:endParaRPr lang="de-DE" dirty="0"/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481416" y="3821983"/>
            <a:ext cx="202882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Grzegorz Leśniak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Operations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4646254" y="156711"/>
            <a:ext cx="5106521" cy="344816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4793451" y="805459"/>
            <a:ext cx="4667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CCL &amp; eKit PVC Card Manufacturing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Manufacture of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selfmailers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and other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paper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marketing materials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Pooling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multi partner/PB cards</a:t>
            </a:r>
          </a:p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Manufacture of POS materials for partners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Management of external PL/DE suppliers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Regular data security certification of suppliers (AMEX)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19BC92-6B6D-4F9D-82D8-0F042F96EE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5236" y="1367968"/>
            <a:ext cx="1831848" cy="24085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AA9DB7-B314-4351-90F6-C879218F9E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6254" y="3663474"/>
            <a:ext cx="4976707" cy="30072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4F7DCE-884B-4013-9252-A3FA6253FD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98" y="3655865"/>
            <a:ext cx="4265052" cy="30148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29938F-E74E-47B2-9AC8-5A9885283A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798" y="803855"/>
            <a:ext cx="4265052" cy="27474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3CA64D-7CE1-45D4-81C6-1162FB4660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69755" y="5076965"/>
            <a:ext cx="2257143" cy="11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7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578" y="1617614"/>
            <a:ext cx="10226675" cy="1015663"/>
          </a:xfrm>
        </p:spPr>
        <p:txBody>
          <a:bodyPr/>
          <a:lstStyle/>
          <a:p>
            <a:r>
              <a:rPr lang="pl-PL" dirty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1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master_2018">
  <a:themeElements>
    <a:clrScheme name="PAYBACK Colors 2018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E5ECF6"/>
      </a:accent4>
      <a:accent5>
        <a:srgbClr val="C1002B"/>
      </a:accent5>
      <a:accent6>
        <a:srgbClr val="7AB51D"/>
      </a:accent6>
      <a:hlink>
        <a:srgbClr val="151515"/>
      </a:hlink>
      <a:folHlink>
        <a:srgbClr val="4B4B4D"/>
      </a:folHlink>
    </a:clrScheme>
    <a:fontScheme name="PAYBACK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3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custClrLst>
    <a:custClr name="Payback Yellow">
      <a:srgbClr val="FFDD00"/>
    </a:custClr>
    <a:custClr name="Payback Gold">
      <a:srgbClr val="CAA02A"/>
    </a:custClr>
  </a:custClrLst>
  <a:extLst>
    <a:ext uri="{05A4C25C-085E-4340-85A3-A5531E510DB2}">
      <thm15:themeFamily xmlns:thm15="http://schemas.microsoft.com/office/thememl/2012/main" name="PB_Basispraesentation_dt.potx" id="{56FD3E53-B514-444D-B1E6-7E4AA84520BC}" vid="{92D3E730-FBBF-499C-B740-70BE3BF7F7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Widescreen</PresentationFormat>
  <Paragraphs>123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Open Sans</vt:lpstr>
      <vt:lpstr>PAYBACK</vt:lpstr>
      <vt:lpstr>PAYBACK Light</vt:lpstr>
      <vt:lpstr>Wingdings</vt:lpstr>
      <vt:lpstr>PB_master_2018</vt:lpstr>
      <vt:lpstr>think-cell Folie</vt:lpstr>
      <vt:lpstr>Operations Team </vt:lpstr>
      <vt:lpstr>Address Management</vt:lpstr>
      <vt:lpstr>Customer Service</vt:lpstr>
      <vt:lpstr>Campaigns</vt:lpstr>
      <vt:lpstr>Marketing Services / Production</vt:lpstr>
      <vt:lpstr>Thank you!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Campaign &amp; Projects (GER &amp; AT) – The Team</dc:title>
  <dc:creator>Linda Dosterschill</dc:creator>
  <cp:lastModifiedBy>Katarzyna Pawlowska</cp:lastModifiedBy>
  <cp:revision>55</cp:revision>
  <dcterms:created xsi:type="dcterms:W3CDTF">2019-07-30T06:42:18Z</dcterms:created>
  <dcterms:modified xsi:type="dcterms:W3CDTF">2024-02-01T11:52:22Z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2022-08-18T13:55:05Z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fe2e1467-8952-48bf-9d00-e9d1f930e586</vt:lpwstr>
  </property>
  <property fmtid="{D5CDD505-2E9C-101B-9397-08002B2CF9AE}" pid="8" name="MSIP_Label_f41f464f-db62-4494-af3b-a231dcaf6521_ContentBits">
    <vt:lpwstr>2</vt:lpwstr>
  </property>
</Properties>
</file>