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0.xml" ContentType="application/vnd.openxmlformats-officedocument.presentationml.tags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6744" r:id="rId5"/>
    <p:sldId id="13205" r:id="rId6"/>
    <p:sldId id="13207" r:id="rId7"/>
    <p:sldId id="13208" r:id="rId8"/>
    <p:sldId id="13209" r:id="rId9"/>
    <p:sldId id="13210" r:id="rId10"/>
    <p:sldId id="13211" r:id="rId11"/>
    <p:sldId id="13214" r:id="rId12"/>
    <p:sldId id="13203" r:id="rId13"/>
  </p:sldIdLst>
  <p:sldSz cx="12190413" cy="6858000"/>
  <p:notesSz cx="6797675" cy="9928225"/>
  <p:embeddedFontLst>
    <p:embeddedFont>
      <p:font typeface="PAYBACK" panose="02000506000000020004" pitchFamily="2" charset="0"/>
      <p:regular r:id="rId16"/>
      <p:bold r:id="rId17"/>
    </p:embeddedFont>
    <p:embeddedFont>
      <p:font typeface="PAYBACK Bold" panose="02000806000000020004" pitchFamily="2" charset="0"/>
      <p:bold r:id="rId18"/>
    </p:embeddedFont>
    <p:embeddedFont>
      <p:font typeface="PAYBACK Light" panose="02000506000000020004" pitchFamily="2" charset="0"/>
      <p:regular r:id="rId19"/>
    </p:embeddedFont>
  </p:embeddedFontLst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6120" autoAdjust="0"/>
  </p:normalViewPr>
  <p:slideViewPr>
    <p:cSldViewPr snapToGrid="0" snapToObjects="1">
      <p:cViewPr varScale="1">
        <p:scale>
          <a:sx n="78" d="100"/>
          <a:sy n="78" d="100"/>
        </p:scale>
        <p:origin x="72" y="236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6516"/>
    </p:cViewPr>
  </p:sorterViewPr>
  <p:notesViewPr>
    <p:cSldViewPr snapToGrid="0" snapToObjects="1" showGuides="1">
      <p:cViewPr varScale="1">
        <p:scale>
          <a:sx n="72" d="100"/>
          <a:sy n="72" d="100"/>
        </p:scale>
        <p:origin x="4092" y="96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13.03.2024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06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43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729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041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2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39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0" imgW="270" imgH="270" progId="TCLayout.ActiveDocument.1">
                  <p:embed/>
                </p:oleObj>
              </mc:Choice>
              <mc:Fallback>
                <p:oleObj name="think-cell Folie" r:id="rId30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Personal Development Plan preparation process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96" r:id="rId2"/>
    <p:sldLayoutId id="2147483689" r:id="rId3"/>
    <p:sldLayoutId id="2147483673" r:id="rId4"/>
    <p:sldLayoutId id="2147483690" r:id="rId5"/>
    <p:sldLayoutId id="2147483675" r:id="rId6"/>
    <p:sldLayoutId id="2147483681" r:id="rId7"/>
    <p:sldLayoutId id="2147483676" r:id="rId8"/>
    <p:sldLayoutId id="2147483664" r:id="rId9"/>
    <p:sldLayoutId id="2147483691" r:id="rId10"/>
    <p:sldLayoutId id="2147483653" r:id="rId11"/>
    <p:sldLayoutId id="2147483670" r:id="rId12"/>
    <p:sldLayoutId id="2147483665" r:id="rId13"/>
    <p:sldLayoutId id="2147483682" r:id="rId14"/>
    <p:sldLayoutId id="2147483650" r:id="rId15"/>
    <p:sldLayoutId id="2147483667" r:id="rId16"/>
    <p:sldLayoutId id="2147483683" r:id="rId17"/>
    <p:sldLayoutId id="2147483661" r:id="rId18"/>
    <p:sldLayoutId id="2147483685" r:id="rId19"/>
    <p:sldLayoutId id="2147483684" r:id="rId20"/>
    <p:sldLayoutId id="2147483692" r:id="rId21"/>
    <p:sldLayoutId id="2147483693" r:id="rId22"/>
    <p:sldLayoutId id="2147483687" r:id="rId23"/>
    <p:sldLayoutId id="2147483694" r:id="rId24"/>
    <p:sldLayoutId id="2147483671" r:id="rId25"/>
    <p:sldLayoutId id="2147483679" r:id="rId26"/>
    <p:sldLayoutId id="2147483695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toolbox.loyaltypartner.com/index.php?id=1054&amp;L=1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0.x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2300221"/>
            <a:ext cx="10226675" cy="196977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8000" dirty="0">
                <a:solidFill>
                  <a:srgbClr val="00BBFD"/>
                </a:solidFill>
              </a:rPr>
              <a:t>Prepare your</a:t>
            </a:r>
            <a:br>
              <a:rPr lang="en-GB" sz="8000" dirty="0">
                <a:solidFill>
                  <a:srgbClr val="00BBFD"/>
                </a:solidFill>
              </a:rPr>
            </a:br>
            <a:r>
              <a:rPr lang="en-GB" sz="8000" dirty="0"/>
              <a:t>Personal </a:t>
            </a:r>
            <a:r>
              <a:rPr lang="en-GB" sz="8000" dirty="0" err="1"/>
              <a:t>Devel</a:t>
            </a:r>
            <a:r>
              <a:rPr lang="en-GB" sz="8000" dirty="0"/>
              <a:t> o </a:t>
            </a:r>
            <a:r>
              <a:rPr lang="en-GB" sz="8000" dirty="0" err="1"/>
              <a:t>pment</a:t>
            </a:r>
            <a:endParaRPr lang="en-GB" sz="8000" dirty="0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3E22E2EA-9921-F6C8-5197-C74400CF988D}"/>
              </a:ext>
            </a:extLst>
          </p:cNvPr>
          <p:cNvSpPr/>
          <p:nvPr/>
        </p:nvSpPr>
        <p:spPr bwMode="gray">
          <a:xfrm>
            <a:off x="8817289" y="4285223"/>
            <a:ext cx="2259238" cy="2218708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00BBFD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Discussion </a:t>
            </a:r>
            <a:br>
              <a:rPr lang="en-GB" sz="2400" dirty="0">
                <a:solidFill>
                  <a:schemeClr val="bg1"/>
                </a:solidFill>
                <a:latin typeface="+mj-lt"/>
              </a:rPr>
            </a:br>
            <a:r>
              <a:rPr lang="en-GB" sz="2400" dirty="0">
                <a:solidFill>
                  <a:schemeClr val="bg1"/>
                </a:solidFill>
                <a:latin typeface="+mj-lt"/>
              </a:rPr>
              <a:t>&amp; preparation material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4C4AC7F-7B17-B0F3-57E7-46391D4BE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440" y="3224720"/>
            <a:ext cx="1743003" cy="1262469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A9CDB36-AAAE-1371-4D75-B9CEE0697DDC}"/>
              </a:ext>
            </a:extLst>
          </p:cNvPr>
          <p:cNvGrpSpPr/>
          <p:nvPr/>
        </p:nvGrpSpPr>
        <p:grpSpPr>
          <a:xfrm>
            <a:off x="4837579" y="953616"/>
            <a:ext cx="707356" cy="1623195"/>
            <a:chOff x="4837579" y="953616"/>
            <a:chExt cx="707356" cy="1623195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1DEBD253-E51E-E42A-80EC-52F2B84FDD44}"/>
                </a:ext>
              </a:extLst>
            </p:cNvPr>
            <p:cNvSpPr/>
            <p:nvPr/>
          </p:nvSpPr>
          <p:spPr>
            <a:xfrm>
              <a:off x="5055125" y="2095768"/>
              <a:ext cx="211196" cy="258764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</a:pPr>
              <a:endParaRPr lang="en-GB" sz="14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Grafik 2" descr="Ein Bild, das Vektorgrafiken enthält.&#10;&#10;Automatisch generierte Beschreibung">
              <a:extLst>
                <a:ext uri="{FF2B5EF4-FFF2-40B4-BE49-F238E27FC236}">
                  <a16:creationId xmlns:a16="http://schemas.microsoft.com/office/drawing/2014/main" id="{69B339AB-156C-E457-0B2D-A8913E915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37579" y="953616"/>
              <a:ext cx="707356" cy="16231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106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77CD088-3289-B1AF-34B1-4EDEDD41A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Instructions for the employee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86A7BB6-69B0-5DFA-8B60-A7118F3D2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/>
              <a:t>Personal Development Plan preparation process</a:t>
            </a:r>
            <a:endParaRPr lang="en-GB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3E3A705-7199-5D8B-E164-D4372D4E627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It’s a hard work to verbalize your strengths &amp; development needs. Especially regarding your professional development. This process will help you to grasp your thoughts and put them in words.</a:t>
            </a:r>
          </a:p>
          <a:p>
            <a:r>
              <a:rPr lang="en-GB" dirty="0"/>
              <a:t>Please answer both quadrants of questions even if they are somehow redundant.</a:t>
            </a:r>
          </a:p>
          <a:p>
            <a:r>
              <a:rPr lang="en-GB" dirty="0"/>
              <a:t>Notes are mostly for you so please prepare them, but you don’t need to show (all) them if they are very personal. It’s about discussion.</a:t>
            </a:r>
          </a:p>
          <a:p>
            <a:r>
              <a:rPr lang="en-GB" dirty="0"/>
              <a:t>It’s your choice how open you will be with your manager, but my personal experience is that being open helps a lot. And also this process is valuable for your personal development as well.</a:t>
            </a:r>
          </a:p>
          <a:p>
            <a:r>
              <a:rPr lang="en-GB" dirty="0"/>
              <a:t>Keep my fingers crossed to prepare your development plan tailored to your real needs!</a:t>
            </a:r>
          </a:p>
          <a:p>
            <a:endParaRPr lang="en-GB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C23FB1-69D6-110A-6D76-F0A9F0B669A6}"/>
              </a:ext>
            </a:extLst>
          </p:cNvPr>
          <p:cNvSpPr txBox="1"/>
          <p:nvPr/>
        </p:nvSpPr>
        <p:spPr>
          <a:xfrm>
            <a:off x="8044090" y="1329784"/>
            <a:ext cx="3366336" cy="332398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54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Write your development actions!</a:t>
            </a:r>
          </a:p>
          <a:p>
            <a:pPr algn="ctr">
              <a:lnSpc>
                <a:spcPct val="80000"/>
              </a:lnSpc>
            </a:pPr>
            <a:r>
              <a:rPr lang="en-GB" sz="54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Making PDP is easy, or?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318C17E-9DC9-FF74-122C-B7D424564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515" y="3901988"/>
            <a:ext cx="2163736" cy="254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2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33A864-37A7-1952-6BD9-32786022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page with stage 1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105777A-11CA-A4A9-6876-F91A34A4D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/>
              <a:t>Personal Development Plan preparation process</a:t>
            </a:r>
            <a:endParaRPr lang="en-GB" dirty="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45551104-BF61-9478-7E5B-F60A89860F81}"/>
              </a:ext>
            </a:extLst>
          </p:cNvPr>
          <p:cNvSpPr/>
          <p:nvPr/>
        </p:nvSpPr>
        <p:spPr bwMode="gray">
          <a:xfrm rot="18821251">
            <a:off x="-1350359" y="2725945"/>
            <a:ext cx="6881318" cy="5536216"/>
          </a:xfrm>
          <a:custGeom>
            <a:avLst/>
            <a:gdLst>
              <a:gd name="connsiteX0" fmla="*/ 454329 w 800512"/>
              <a:gd name="connsiteY0" fmla="*/ 644035 h 644034"/>
              <a:gd name="connsiteX1" fmla="*/ 800513 w 800512"/>
              <a:gd name="connsiteY1" fmla="*/ 341653 h 644034"/>
              <a:gd name="connsiteX2" fmla="*/ 480005 w 800512"/>
              <a:gd name="connsiteY2" fmla="*/ 0 h 644034"/>
              <a:gd name="connsiteX3" fmla="*/ 0 w 800512"/>
              <a:gd name="connsiteY3" fmla="*/ 341653 h 644034"/>
              <a:gd name="connsiteX4" fmla="*/ 454329 w 800512"/>
              <a:gd name="connsiteY4" fmla="*/ 644035 h 64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512" h="644034">
                <a:moveTo>
                  <a:pt x="454329" y="644035"/>
                </a:moveTo>
                <a:cubicBezTo>
                  <a:pt x="675451" y="644035"/>
                  <a:pt x="800513" y="502359"/>
                  <a:pt x="800513" y="341653"/>
                </a:cubicBezTo>
                <a:cubicBezTo>
                  <a:pt x="800513" y="180946"/>
                  <a:pt x="701128" y="0"/>
                  <a:pt x="480005" y="0"/>
                </a:cubicBezTo>
                <a:cubicBezTo>
                  <a:pt x="258883" y="0"/>
                  <a:pt x="0" y="180946"/>
                  <a:pt x="0" y="341653"/>
                </a:cubicBezTo>
                <a:cubicBezTo>
                  <a:pt x="0" y="502359"/>
                  <a:pt x="233508" y="644035"/>
                  <a:pt x="454329" y="644035"/>
                </a:cubicBezTo>
              </a:path>
            </a:pathLst>
          </a:custGeom>
          <a:solidFill>
            <a:schemeClr val="accent6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D7520D3-A7E2-3C51-FD0E-BBE4B06C71A3}"/>
              </a:ext>
            </a:extLst>
          </p:cNvPr>
          <p:cNvSpPr txBox="1"/>
          <p:nvPr/>
        </p:nvSpPr>
        <p:spPr bwMode="white">
          <a:xfrm>
            <a:off x="135891" y="5039975"/>
            <a:ext cx="3517625" cy="1477328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GB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This process will help you verbalize your development actions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113FD97-A10E-25BE-F1BA-099F5C3B1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881" y="2446019"/>
            <a:ext cx="2302458" cy="2633631"/>
          </a:xfrm>
          <a:prstGeom prst="rect">
            <a:avLst/>
          </a:prstGeom>
        </p:spPr>
      </p:pic>
      <p:sp>
        <p:nvSpPr>
          <p:cNvPr id="7" name="Freihandform: Form 46">
            <a:extLst>
              <a:ext uri="{FF2B5EF4-FFF2-40B4-BE49-F238E27FC236}">
                <a16:creationId xmlns:a16="http://schemas.microsoft.com/office/drawing/2014/main" id="{E092F3CA-49DE-7B95-C7C1-3AE23626709E}"/>
              </a:ext>
            </a:extLst>
          </p:cNvPr>
          <p:cNvSpPr/>
          <p:nvPr/>
        </p:nvSpPr>
        <p:spPr bwMode="gray">
          <a:xfrm>
            <a:off x="5074365" y="1390289"/>
            <a:ext cx="177007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459A2B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+mj-lt"/>
              </a:rPr>
              <a:t>Verbalize Development Actions</a:t>
            </a:r>
          </a:p>
        </p:txBody>
      </p:sp>
      <p:sp>
        <p:nvSpPr>
          <p:cNvPr id="8" name="Freihandform: Form 46">
            <a:extLst>
              <a:ext uri="{FF2B5EF4-FFF2-40B4-BE49-F238E27FC236}">
                <a16:creationId xmlns:a16="http://schemas.microsoft.com/office/drawing/2014/main" id="{80FEC79E-EE47-3601-C5C9-544FA2D33111}"/>
              </a:ext>
            </a:extLst>
          </p:cNvPr>
          <p:cNvSpPr/>
          <p:nvPr/>
        </p:nvSpPr>
        <p:spPr bwMode="gray">
          <a:xfrm>
            <a:off x="6327910" y="2604459"/>
            <a:ext cx="177007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459A2B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+mj-lt"/>
              </a:rPr>
              <a:t>Identify </a:t>
            </a:r>
            <a:br>
              <a:rPr lang="en-GB" dirty="0">
                <a:solidFill>
                  <a:schemeClr val="bg1"/>
                </a:solidFill>
                <a:latin typeface="+mj-lt"/>
              </a:rPr>
            </a:br>
            <a:r>
              <a:rPr lang="en-GB" dirty="0">
                <a:solidFill>
                  <a:schemeClr val="bg1"/>
                </a:solidFill>
                <a:latin typeface="+mj-lt"/>
              </a:rPr>
              <a:t>strengths &amp; development needs</a:t>
            </a:r>
          </a:p>
        </p:txBody>
      </p:sp>
      <p:sp>
        <p:nvSpPr>
          <p:cNvPr id="10" name="Freihandform: Form 46">
            <a:extLst>
              <a:ext uri="{FF2B5EF4-FFF2-40B4-BE49-F238E27FC236}">
                <a16:creationId xmlns:a16="http://schemas.microsoft.com/office/drawing/2014/main" id="{9C41A492-6232-27C0-52CB-655B66BC0519}"/>
              </a:ext>
            </a:extLst>
          </p:cNvPr>
          <p:cNvSpPr/>
          <p:nvPr/>
        </p:nvSpPr>
        <p:spPr bwMode="gray">
          <a:xfrm>
            <a:off x="7581455" y="3818629"/>
            <a:ext cx="177007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459A2B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+mj-lt"/>
              </a:rPr>
              <a:t>Identify your expectations</a:t>
            </a:r>
          </a:p>
        </p:txBody>
      </p:sp>
      <p:sp>
        <p:nvSpPr>
          <p:cNvPr id="12" name="Freihandform: Form 46">
            <a:extLst>
              <a:ext uri="{FF2B5EF4-FFF2-40B4-BE49-F238E27FC236}">
                <a16:creationId xmlns:a16="http://schemas.microsoft.com/office/drawing/2014/main" id="{EFB5FE1E-9A94-897F-A11E-E0C64DC13902}"/>
              </a:ext>
            </a:extLst>
          </p:cNvPr>
          <p:cNvSpPr/>
          <p:nvPr/>
        </p:nvSpPr>
        <p:spPr bwMode="gray">
          <a:xfrm>
            <a:off x="8835001" y="5032798"/>
            <a:ext cx="177007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459A2B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+mj-lt"/>
              </a:rPr>
              <a:t>What makes </a:t>
            </a:r>
            <a:br>
              <a:rPr lang="en-GB" dirty="0">
                <a:solidFill>
                  <a:schemeClr val="bg1"/>
                </a:solidFill>
                <a:latin typeface="+mj-lt"/>
              </a:rPr>
            </a:br>
            <a:r>
              <a:rPr lang="en-GB" dirty="0">
                <a:solidFill>
                  <a:schemeClr val="bg1"/>
                </a:solidFill>
                <a:latin typeface="+mj-lt"/>
              </a:rPr>
              <a:t>fun &amp; what not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D5246F95-9284-146D-3BA6-3F82EB5D08DB}"/>
              </a:ext>
            </a:extLst>
          </p:cNvPr>
          <p:cNvSpPr/>
          <p:nvPr/>
        </p:nvSpPr>
        <p:spPr>
          <a:xfrm rot="8183569">
            <a:off x="8881030" y="1032498"/>
            <a:ext cx="1123017" cy="5056434"/>
          </a:xfrm>
          <a:prstGeom prst="downArrow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Verbalize &amp; sharpen your thoughts</a:t>
            </a:r>
            <a:endParaRPr lang="pl-PL" dirty="0" err="1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70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3A592-69F3-E27D-1BBE-7939EB88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356672"/>
            <a:ext cx="8928035" cy="369332"/>
          </a:xfrm>
        </p:spPr>
        <p:txBody>
          <a:bodyPr/>
          <a:lstStyle/>
          <a:p>
            <a:r>
              <a:rPr lang="en-GB" dirty="0"/>
              <a:t>PDP1. Opportunities &amp; limitations in merit work &amp; organization of cooperation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31BDE1-EFCE-589E-8952-EB543ECA6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Personal Development Plan preparation process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C7E104-5A60-0FD4-C03E-1EB727E1F988}"/>
              </a:ext>
            </a:extLst>
          </p:cNvPr>
          <p:cNvSpPr/>
          <p:nvPr/>
        </p:nvSpPr>
        <p:spPr>
          <a:xfrm>
            <a:off x="499245" y="1302988"/>
            <a:ext cx="10091000" cy="2590624"/>
          </a:xfrm>
          <a:prstGeom prst="rect">
            <a:avLst/>
          </a:prstGeom>
          <a:solidFill>
            <a:srgbClr val="0046AA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98F3AC-161E-E9D1-E5EC-A2E9EF28F833}"/>
              </a:ext>
            </a:extLst>
          </p:cNvPr>
          <p:cNvSpPr/>
          <p:nvPr/>
        </p:nvSpPr>
        <p:spPr>
          <a:xfrm>
            <a:off x="499246" y="3921605"/>
            <a:ext cx="10091000" cy="2590624"/>
          </a:xfrm>
          <a:prstGeom prst="rect">
            <a:avLst/>
          </a:prstGeom>
          <a:solidFill>
            <a:srgbClr val="E47823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F51D9A-963B-B6D8-7B87-1807F8EF3254}"/>
              </a:ext>
            </a:extLst>
          </p:cNvPr>
          <p:cNvSpPr/>
          <p:nvPr/>
        </p:nvSpPr>
        <p:spPr>
          <a:xfrm>
            <a:off x="5707306" y="1053240"/>
            <a:ext cx="4799476" cy="5494209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B392D8-198E-1A3D-5074-B4307652169C}"/>
              </a:ext>
            </a:extLst>
          </p:cNvPr>
          <p:cNvSpPr/>
          <p:nvPr/>
        </p:nvSpPr>
        <p:spPr>
          <a:xfrm>
            <a:off x="888521" y="1053240"/>
            <a:ext cx="4799476" cy="5494209"/>
          </a:xfrm>
          <a:prstGeom prst="rect">
            <a:avLst/>
          </a:prstGeom>
          <a:solidFill>
            <a:srgbClr val="5CAC34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grpSp>
        <p:nvGrpSpPr>
          <p:cNvPr id="9" name="Gruppieren 4">
            <a:extLst>
              <a:ext uri="{FF2B5EF4-FFF2-40B4-BE49-F238E27FC236}">
                <a16:creationId xmlns:a16="http://schemas.microsoft.com/office/drawing/2014/main" id="{227EBBA5-315E-1DD1-FDFB-9AFDEB758169}"/>
              </a:ext>
            </a:extLst>
          </p:cNvPr>
          <p:cNvGrpSpPr/>
          <p:nvPr/>
        </p:nvGrpSpPr>
        <p:grpSpPr>
          <a:xfrm>
            <a:off x="983402" y="1348123"/>
            <a:ext cx="4626962" cy="2491272"/>
            <a:chOff x="488950" y="1624162"/>
            <a:chExt cx="2609850" cy="2491272"/>
          </a:xfrm>
        </p:grpSpPr>
        <p:sp>
          <p:nvSpPr>
            <p:cNvPr id="10" name="Rechteck 22">
              <a:extLst>
                <a:ext uri="{FF2B5EF4-FFF2-40B4-BE49-F238E27FC236}">
                  <a16:creationId xmlns:a16="http://schemas.microsoft.com/office/drawing/2014/main" id="{6E08A736-2426-FC6B-6829-6EE8F41838EB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What helps me, what I like, what drives my satisfaction</a:t>
              </a:r>
            </a:p>
          </p:txBody>
        </p:sp>
        <p:sp>
          <p:nvSpPr>
            <p:cNvPr id="11" name="Inhaltsplatzhalter 2">
              <a:extLst>
                <a:ext uri="{FF2B5EF4-FFF2-40B4-BE49-F238E27FC236}">
                  <a16:creationId xmlns:a16="http://schemas.microsoft.com/office/drawing/2014/main" id="{830015FB-B065-7125-546A-328460305D9D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grpSp>
        <p:nvGrpSpPr>
          <p:cNvPr id="12" name="Gruppieren 4">
            <a:extLst>
              <a:ext uri="{FF2B5EF4-FFF2-40B4-BE49-F238E27FC236}">
                <a16:creationId xmlns:a16="http://schemas.microsoft.com/office/drawing/2014/main" id="{035C66B7-6A23-AB5B-AF99-F9AAF427DC26}"/>
              </a:ext>
            </a:extLst>
          </p:cNvPr>
          <p:cNvGrpSpPr/>
          <p:nvPr/>
        </p:nvGrpSpPr>
        <p:grpSpPr>
          <a:xfrm>
            <a:off x="983402" y="3963583"/>
            <a:ext cx="4626962" cy="2491272"/>
            <a:chOff x="488950" y="1624162"/>
            <a:chExt cx="2609850" cy="2491272"/>
          </a:xfrm>
        </p:grpSpPr>
        <p:sp>
          <p:nvSpPr>
            <p:cNvPr id="13" name="Rechteck 22">
              <a:extLst>
                <a:ext uri="{FF2B5EF4-FFF2-40B4-BE49-F238E27FC236}">
                  <a16:creationId xmlns:a16="http://schemas.microsoft.com/office/drawing/2014/main" id="{D7B43165-5F82-8D62-058A-7D56DC0ECFFB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What helps me, what I like, what drives my satisfaction</a:t>
              </a:r>
            </a:p>
          </p:txBody>
        </p:sp>
        <p:sp>
          <p:nvSpPr>
            <p:cNvPr id="14" name="Inhaltsplatzhalter 2">
              <a:extLst>
                <a:ext uri="{FF2B5EF4-FFF2-40B4-BE49-F238E27FC236}">
                  <a16:creationId xmlns:a16="http://schemas.microsoft.com/office/drawing/2014/main" id="{F4FC9EDF-891C-AC50-FD5D-1A8F4231157F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grpSp>
        <p:nvGrpSpPr>
          <p:cNvPr id="15" name="Gruppieren 4">
            <a:extLst>
              <a:ext uri="{FF2B5EF4-FFF2-40B4-BE49-F238E27FC236}">
                <a16:creationId xmlns:a16="http://schemas.microsoft.com/office/drawing/2014/main" id="{1146B8F7-E57B-6127-462A-726B240E37B4}"/>
              </a:ext>
            </a:extLst>
          </p:cNvPr>
          <p:cNvGrpSpPr/>
          <p:nvPr/>
        </p:nvGrpSpPr>
        <p:grpSpPr>
          <a:xfrm>
            <a:off x="5813758" y="1348123"/>
            <a:ext cx="4626962" cy="2491272"/>
            <a:chOff x="488950" y="1624162"/>
            <a:chExt cx="2609850" cy="2491272"/>
          </a:xfrm>
        </p:grpSpPr>
        <p:sp>
          <p:nvSpPr>
            <p:cNvPr id="16" name="Rechteck 22">
              <a:extLst>
                <a:ext uri="{FF2B5EF4-FFF2-40B4-BE49-F238E27FC236}">
                  <a16:creationId xmlns:a16="http://schemas.microsoft.com/office/drawing/2014/main" id="{AB27D505-39FE-A2C8-9A93-65BB1D33B71E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What disturbs me, what I dislike, what drives my nuts</a:t>
              </a:r>
            </a:p>
          </p:txBody>
        </p:sp>
        <p:sp>
          <p:nvSpPr>
            <p:cNvPr id="17" name="Inhaltsplatzhalter 2">
              <a:extLst>
                <a:ext uri="{FF2B5EF4-FFF2-40B4-BE49-F238E27FC236}">
                  <a16:creationId xmlns:a16="http://schemas.microsoft.com/office/drawing/2014/main" id="{29A6C777-8A60-BA00-FD4B-C667B5BF73D1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grpSp>
        <p:nvGrpSpPr>
          <p:cNvPr id="18" name="Gruppieren 4">
            <a:extLst>
              <a:ext uri="{FF2B5EF4-FFF2-40B4-BE49-F238E27FC236}">
                <a16:creationId xmlns:a16="http://schemas.microsoft.com/office/drawing/2014/main" id="{4673B45A-4968-AABC-852E-47F7B727C93F}"/>
              </a:ext>
            </a:extLst>
          </p:cNvPr>
          <p:cNvGrpSpPr/>
          <p:nvPr/>
        </p:nvGrpSpPr>
        <p:grpSpPr>
          <a:xfrm>
            <a:off x="5813758" y="3963583"/>
            <a:ext cx="4626962" cy="2491272"/>
            <a:chOff x="488950" y="1624162"/>
            <a:chExt cx="2609850" cy="2491272"/>
          </a:xfrm>
        </p:grpSpPr>
        <p:sp>
          <p:nvSpPr>
            <p:cNvPr id="19" name="Rechteck 22">
              <a:extLst>
                <a:ext uri="{FF2B5EF4-FFF2-40B4-BE49-F238E27FC236}">
                  <a16:creationId xmlns:a16="http://schemas.microsoft.com/office/drawing/2014/main" id="{536E77B6-7F63-7CED-CCE3-4C825E71A0D3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What disturbs me, what I dislike, what drives my nuts</a:t>
              </a:r>
            </a:p>
          </p:txBody>
        </p:sp>
        <p:sp>
          <p:nvSpPr>
            <p:cNvPr id="20" name="Inhaltsplatzhalter 2">
              <a:extLst>
                <a:ext uri="{FF2B5EF4-FFF2-40B4-BE49-F238E27FC236}">
                  <a16:creationId xmlns:a16="http://schemas.microsoft.com/office/drawing/2014/main" id="{D5A7D295-2D36-E44D-293D-E85F997C9CB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A596893-E3A6-8FAF-253F-240236BDEF56}"/>
              </a:ext>
            </a:extLst>
          </p:cNvPr>
          <p:cNvSpPr txBox="1"/>
          <p:nvPr/>
        </p:nvSpPr>
        <p:spPr>
          <a:xfrm>
            <a:off x="2748849" y="1053240"/>
            <a:ext cx="107882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Pros / Strengths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4181C-02E6-6EA9-A0C0-58BE45522F1A}"/>
              </a:ext>
            </a:extLst>
          </p:cNvPr>
          <p:cNvSpPr txBox="1"/>
          <p:nvPr/>
        </p:nvSpPr>
        <p:spPr>
          <a:xfrm>
            <a:off x="7130014" y="1053240"/>
            <a:ext cx="195406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Cons / Areas for improvement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B2AC9-AE2A-0CBE-10CE-84CCDB33B91E}"/>
              </a:ext>
            </a:extLst>
          </p:cNvPr>
          <p:cNvSpPr txBox="1"/>
          <p:nvPr/>
        </p:nvSpPr>
        <p:spPr>
          <a:xfrm rot="16200000">
            <a:off x="296676" y="2516456"/>
            <a:ext cx="77585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Hard - Work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040DEC-18D1-4563-26C6-BC7C97460F73}"/>
              </a:ext>
            </a:extLst>
          </p:cNvPr>
          <p:cNvSpPr txBox="1"/>
          <p:nvPr/>
        </p:nvSpPr>
        <p:spPr>
          <a:xfrm rot="16200000">
            <a:off x="80271" y="5013206"/>
            <a:ext cx="120866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Soft - Cooperation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5F7404-DC75-9CE5-AE4D-DE2E450E1196}"/>
              </a:ext>
            </a:extLst>
          </p:cNvPr>
          <p:cNvSpPr txBox="1"/>
          <p:nvPr/>
        </p:nvSpPr>
        <p:spPr>
          <a:xfrm>
            <a:off x="10734359" y="1876395"/>
            <a:ext cx="121745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dirty="0"/>
              <a:t>The merit part of work, </a:t>
            </a:r>
            <a:br>
              <a:rPr lang="en-GB" sz="1400" dirty="0"/>
            </a:br>
            <a:r>
              <a:rPr lang="en-GB" sz="1400" dirty="0"/>
              <a:t>scope of duties, activities, technical skills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51C919-ECF1-C8D7-E7C0-823885D41E86}"/>
              </a:ext>
            </a:extLst>
          </p:cNvPr>
          <p:cNvSpPr txBox="1"/>
          <p:nvPr/>
        </p:nvSpPr>
        <p:spPr>
          <a:xfrm>
            <a:off x="10763174" y="4447300"/>
            <a:ext cx="121745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dirty="0"/>
              <a:t>The human part of work, relationships, contacts, information flow, soft skills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A1715C-9EAC-169A-4DA7-DDE75BCFF150}"/>
              </a:ext>
            </a:extLst>
          </p:cNvPr>
          <p:cNvSpPr txBox="1"/>
          <p:nvPr/>
        </p:nvSpPr>
        <p:spPr>
          <a:xfrm>
            <a:off x="888521" y="6609635"/>
            <a:ext cx="2276264" cy="1249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i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Based on </a:t>
            </a:r>
            <a:r>
              <a:rPr lang="en-US" sz="800" i="1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emnos</a:t>
            </a:r>
            <a:r>
              <a:rPr lang="en-US" sz="800" i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methodology introduced in 2011</a:t>
            </a:r>
            <a:endParaRPr lang="pl-PL" sz="800" i="1" dirty="0" err="1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07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3A592-69F3-E27D-1BBE-7939EB887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356672"/>
            <a:ext cx="8928035" cy="369332"/>
          </a:xfrm>
        </p:spPr>
        <p:txBody>
          <a:bodyPr/>
          <a:lstStyle/>
          <a:p>
            <a:r>
              <a:rPr lang="en-GB" dirty="0"/>
              <a:t>PDP2. Balance of the present &amp; expectations for the future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31BDE1-EFCE-589E-8952-EB543ECA6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Personal Development Plan preparation process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C7E104-5A60-0FD4-C03E-1EB727E1F988}"/>
              </a:ext>
            </a:extLst>
          </p:cNvPr>
          <p:cNvSpPr/>
          <p:nvPr/>
        </p:nvSpPr>
        <p:spPr>
          <a:xfrm>
            <a:off x="499245" y="1302988"/>
            <a:ext cx="10091000" cy="2590624"/>
          </a:xfrm>
          <a:prstGeom prst="rect">
            <a:avLst/>
          </a:prstGeom>
          <a:solidFill>
            <a:srgbClr val="0046AA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98F3AC-161E-E9D1-E5EC-A2E9EF28F833}"/>
              </a:ext>
            </a:extLst>
          </p:cNvPr>
          <p:cNvSpPr/>
          <p:nvPr/>
        </p:nvSpPr>
        <p:spPr>
          <a:xfrm>
            <a:off x="499246" y="3921605"/>
            <a:ext cx="10091000" cy="2590624"/>
          </a:xfrm>
          <a:prstGeom prst="rect">
            <a:avLst/>
          </a:prstGeom>
          <a:solidFill>
            <a:srgbClr val="E47823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F51D9A-963B-B6D8-7B87-1807F8EF3254}"/>
              </a:ext>
            </a:extLst>
          </p:cNvPr>
          <p:cNvSpPr/>
          <p:nvPr/>
        </p:nvSpPr>
        <p:spPr>
          <a:xfrm>
            <a:off x="5707306" y="1053240"/>
            <a:ext cx="4799476" cy="5494209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B392D8-198E-1A3D-5074-B4307652169C}"/>
              </a:ext>
            </a:extLst>
          </p:cNvPr>
          <p:cNvSpPr/>
          <p:nvPr/>
        </p:nvSpPr>
        <p:spPr>
          <a:xfrm>
            <a:off x="888521" y="1053240"/>
            <a:ext cx="4799476" cy="5494209"/>
          </a:xfrm>
          <a:prstGeom prst="rect">
            <a:avLst/>
          </a:prstGeom>
          <a:solidFill>
            <a:srgbClr val="5CAC34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grpSp>
        <p:nvGrpSpPr>
          <p:cNvPr id="9" name="Gruppieren 4">
            <a:extLst>
              <a:ext uri="{FF2B5EF4-FFF2-40B4-BE49-F238E27FC236}">
                <a16:creationId xmlns:a16="http://schemas.microsoft.com/office/drawing/2014/main" id="{227EBBA5-315E-1DD1-FDFB-9AFDEB758169}"/>
              </a:ext>
            </a:extLst>
          </p:cNvPr>
          <p:cNvGrpSpPr/>
          <p:nvPr/>
        </p:nvGrpSpPr>
        <p:grpSpPr>
          <a:xfrm>
            <a:off x="983402" y="1348123"/>
            <a:ext cx="4626962" cy="2491272"/>
            <a:chOff x="488950" y="1624162"/>
            <a:chExt cx="2609850" cy="2491272"/>
          </a:xfrm>
        </p:grpSpPr>
        <p:sp>
          <p:nvSpPr>
            <p:cNvPr id="10" name="Rechteck 22">
              <a:extLst>
                <a:ext uri="{FF2B5EF4-FFF2-40B4-BE49-F238E27FC236}">
                  <a16:creationId xmlns:a16="http://schemas.microsoft.com/office/drawing/2014/main" id="{6E08A736-2426-FC6B-6829-6EE8F41838EB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I have and I wish to have (Resources)</a:t>
              </a:r>
            </a:p>
          </p:txBody>
        </p:sp>
        <p:sp>
          <p:nvSpPr>
            <p:cNvPr id="11" name="Inhaltsplatzhalter 2">
              <a:extLst>
                <a:ext uri="{FF2B5EF4-FFF2-40B4-BE49-F238E27FC236}">
                  <a16:creationId xmlns:a16="http://schemas.microsoft.com/office/drawing/2014/main" id="{830015FB-B065-7125-546A-328460305D9D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grpSp>
        <p:nvGrpSpPr>
          <p:cNvPr id="12" name="Gruppieren 4">
            <a:extLst>
              <a:ext uri="{FF2B5EF4-FFF2-40B4-BE49-F238E27FC236}">
                <a16:creationId xmlns:a16="http://schemas.microsoft.com/office/drawing/2014/main" id="{035C66B7-6A23-AB5B-AF99-F9AAF427DC26}"/>
              </a:ext>
            </a:extLst>
          </p:cNvPr>
          <p:cNvGrpSpPr/>
          <p:nvPr/>
        </p:nvGrpSpPr>
        <p:grpSpPr>
          <a:xfrm>
            <a:off x="983402" y="3963583"/>
            <a:ext cx="4626962" cy="2491272"/>
            <a:chOff x="488950" y="1624162"/>
            <a:chExt cx="2609850" cy="2491272"/>
          </a:xfrm>
        </p:grpSpPr>
        <p:sp>
          <p:nvSpPr>
            <p:cNvPr id="13" name="Rechteck 22">
              <a:extLst>
                <a:ext uri="{FF2B5EF4-FFF2-40B4-BE49-F238E27FC236}">
                  <a16:creationId xmlns:a16="http://schemas.microsoft.com/office/drawing/2014/main" id="{D7B43165-5F82-8D62-058A-7D56DC0ECFFB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I don’t have, but I wish to have (Goals)</a:t>
              </a:r>
            </a:p>
          </p:txBody>
        </p:sp>
        <p:sp>
          <p:nvSpPr>
            <p:cNvPr id="14" name="Inhaltsplatzhalter 2">
              <a:extLst>
                <a:ext uri="{FF2B5EF4-FFF2-40B4-BE49-F238E27FC236}">
                  <a16:creationId xmlns:a16="http://schemas.microsoft.com/office/drawing/2014/main" id="{F4FC9EDF-891C-AC50-FD5D-1A8F4231157F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grpSp>
        <p:nvGrpSpPr>
          <p:cNvPr id="15" name="Gruppieren 4">
            <a:extLst>
              <a:ext uri="{FF2B5EF4-FFF2-40B4-BE49-F238E27FC236}">
                <a16:creationId xmlns:a16="http://schemas.microsoft.com/office/drawing/2014/main" id="{1146B8F7-E57B-6127-462A-726B240E37B4}"/>
              </a:ext>
            </a:extLst>
          </p:cNvPr>
          <p:cNvGrpSpPr/>
          <p:nvPr/>
        </p:nvGrpSpPr>
        <p:grpSpPr>
          <a:xfrm>
            <a:off x="5813758" y="1348123"/>
            <a:ext cx="4626962" cy="2491272"/>
            <a:chOff x="488950" y="1624162"/>
            <a:chExt cx="2609850" cy="2491272"/>
          </a:xfrm>
        </p:grpSpPr>
        <p:sp>
          <p:nvSpPr>
            <p:cNvPr id="16" name="Rechteck 22">
              <a:extLst>
                <a:ext uri="{FF2B5EF4-FFF2-40B4-BE49-F238E27FC236}">
                  <a16:creationId xmlns:a16="http://schemas.microsoft.com/office/drawing/2014/main" id="{AB27D505-39FE-A2C8-9A93-65BB1D33B71E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I have, but I don’t want to have (Barriers)</a:t>
              </a:r>
            </a:p>
          </p:txBody>
        </p:sp>
        <p:sp>
          <p:nvSpPr>
            <p:cNvPr id="17" name="Inhaltsplatzhalter 2">
              <a:extLst>
                <a:ext uri="{FF2B5EF4-FFF2-40B4-BE49-F238E27FC236}">
                  <a16:creationId xmlns:a16="http://schemas.microsoft.com/office/drawing/2014/main" id="{29A6C777-8A60-BA00-FD4B-C667B5BF73D1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grpSp>
        <p:nvGrpSpPr>
          <p:cNvPr id="18" name="Gruppieren 4">
            <a:extLst>
              <a:ext uri="{FF2B5EF4-FFF2-40B4-BE49-F238E27FC236}">
                <a16:creationId xmlns:a16="http://schemas.microsoft.com/office/drawing/2014/main" id="{4673B45A-4968-AABC-852E-47F7B727C93F}"/>
              </a:ext>
            </a:extLst>
          </p:cNvPr>
          <p:cNvGrpSpPr/>
          <p:nvPr/>
        </p:nvGrpSpPr>
        <p:grpSpPr>
          <a:xfrm>
            <a:off x="5813758" y="3963583"/>
            <a:ext cx="4626962" cy="2491272"/>
            <a:chOff x="488950" y="1624162"/>
            <a:chExt cx="2609850" cy="2491272"/>
          </a:xfrm>
        </p:grpSpPr>
        <p:sp>
          <p:nvSpPr>
            <p:cNvPr id="19" name="Rechteck 22">
              <a:extLst>
                <a:ext uri="{FF2B5EF4-FFF2-40B4-BE49-F238E27FC236}">
                  <a16:creationId xmlns:a16="http://schemas.microsoft.com/office/drawing/2014/main" id="{536E77B6-7F63-7CED-CCE3-4C825E71A0D3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I don’t have and I don’t want to have (not(Values)) </a:t>
              </a:r>
            </a:p>
          </p:txBody>
        </p:sp>
        <p:sp>
          <p:nvSpPr>
            <p:cNvPr id="20" name="Inhaltsplatzhalter 2">
              <a:extLst>
                <a:ext uri="{FF2B5EF4-FFF2-40B4-BE49-F238E27FC236}">
                  <a16:creationId xmlns:a16="http://schemas.microsoft.com/office/drawing/2014/main" id="{D5A7D295-2D36-E44D-293D-E85F997C9CB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A596893-E3A6-8FAF-253F-240236BDEF56}"/>
              </a:ext>
            </a:extLst>
          </p:cNvPr>
          <p:cNvSpPr txBox="1"/>
          <p:nvPr/>
        </p:nvSpPr>
        <p:spPr>
          <a:xfrm>
            <a:off x="2835411" y="1053240"/>
            <a:ext cx="90569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I wish to have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4181C-02E6-6EA9-A0C0-58BE45522F1A}"/>
              </a:ext>
            </a:extLst>
          </p:cNvPr>
          <p:cNvSpPr txBox="1"/>
          <p:nvPr/>
        </p:nvSpPr>
        <p:spPr>
          <a:xfrm>
            <a:off x="7448210" y="1053240"/>
            <a:ext cx="131766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I don’t want to have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B2AC9-AE2A-0CBE-10CE-84CCDB33B91E}"/>
              </a:ext>
            </a:extLst>
          </p:cNvPr>
          <p:cNvSpPr txBox="1"/>
          <p:nvPr/>
        </p:nvSpPr>
        <p:spPr>
          <a:xfrm rot="16200000">
            <a:off x="487433" y="2490578"/>
            <a:ext cx="39433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I have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040DEC-18D1-4563-26C6-BC7C97460F73}"/>
              </a:ext>
            </a:extLst>
          </p:cNvPr>
          <p:cNvSpPr txBox="1"/>
          <p:nvPr/>
        </p:nvSpPr>
        <p:spPr>
          <a:xfrm rot="16200000">
            <a:off x="295075" y="5109195"/>
            <a:ext cx="77905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I don’t have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A1715C-9EAC-169A-4DA7-DDE75BCFF150}"/>
              </a:ext>
            </a:extLst>
          </p:cNvPr>
          <p:cNvSpPr txBox="1"/>
          <p:nvPr/>
        </p:nvSpPr>
        <p:spPr>
          <a:xfrm>
            <a:off x="888521" y="6609635"/>
            <a:ext cx="2454198" cy="1249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i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Based on PAYBACK methodology introduced in 2017</a:t>
            </a:r>
            <a:endParaRPr lang="pl-PL" sz="800" i="1" dirty="0" err="1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0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E96E4-0000-0868-3276-09AEA0B60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PDP3. Development Frame</a:t>
            </a:r>
            <a:endParaRPr lang="pl-P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2148E0-D7A6-1C35-B81B-97FDBFC7F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Personal Development Plan preparation process</a:t>
            </a:r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C81B77B-E21B-7CF2-2E4D-666E8853ED16}"/>
              </a:ext>
            </a:extLst>
          </p:cNvPr>
          <p:cNvGrpSpPr/>
          <p:nvPr/>
        </p:nvGrpSpPr>
        <p:grpSpPr>
          <a:xfrm>
            <a:off x="488949" y="1215776"/>
            <a:ext cx="11230299" cy="1828214"/>
            <a:chOff x="488950" y="1624162"/>
            <a:chExt cx="2609850" cy="2491272"/>
          </a:xfrm>
        </p:grpSpPr>
        <p:sp>
          <p:nvSpPr>
            <p:cNvPr id="6" name="Rechteck 22">
              <a:extLst>
                <a:ext uri="{FF2B5EF4-FFF2-40B4-BE49-F238E27FC236}">
                  <a16:creationId xmlns:a16="http://schemas.microsoft.com/office/drawing/2014/main" id="{8BBA6DBA-19C1-0748-5779-2A3C41236CAF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My strengths</a:t>
              </a:r>
            </a:p>
          </p:txBody>
        </p:sp>
        <p:sp>
          <p:nvSpPr>
            <p:cNvPr id="7" name="Inhaltsplatzhalter 2">
              <a:extLst>
                <a:ext uri="{FF2B5EF4-FFF2-40B4-BE49-F238E27FC236}">
                  <a16:creationId xmlns:a16="http://schemas.microsoft.com/office/drawing/2014/main" id="{DE974B50-F11B-A9BC-9F20-6A666F9C85DC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8" name="Gruppieren 4">
            <a:extLst>
              <a:ext uri="{FF2B5EF4-FFF2-40B4-BE49-F238E27FC236}">
                <a16:creationId xmlns:a16="http://schemas.microsoft.com/office/drawing/2014/main" id="{E652F584-9E31-604A-8F2F-58B2B145CA81}"/>
              </a:ext>
            </a:extLst>
          </p:cNvPr>
          <p:cNvGrpSpPr/>
          <p:nvPr/>
        </p:nvGrpSpPr>
        <p:grpSpPr>
          <a:xfrm>
            <a:off x="488949" y="3043990"/>
            <a:ext cx="11230299" cy="1828214"/>
            <a:chOff x="488950" y="1624162"/>
            <a:chExt cx="2609850" cy="2491272"/>
          </a:xfrm>
        </p:grpSpPr>
        <p:sp>
          <p:nvSpPr>
            <p:cNvPr id="9" name="Rechteck 22">
              <a:extLst>
                <a:ext uri="{FF2B5EF4-FFF2-40B4-BE49-F238E27FC236}">
                  <a16:creationId xmlns:a16="http://schemas.microsoft.com/office/drawing/2014/main" id="{B1399620-FA0A-A8EB-6A3E-5F36390FAC38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My areas for improvement</a:t>
              </a:r>
            </a:p>
          </p:txBody>
        </p:sp>
        <p:sp>
          <p:nvSpPr>
            <p:cNvPr id="10" name="Inhaltsplatzhalter 2">
              <a:extLst>
                <a:ext uri="{FF2B5EF4-FFF2-40B4-BE49-F238E27FC236}">
                  <a16:creationId xmlns:a16="http://schemas.microsoft.com/office/drawing/2014/main" id="{EF960D8F-2C30-E164-2C34-C5781E1CC26D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9773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11" name="Gruppieren 4">
            <a:extLst>
              <a:ext uri="{FF2B5EF4-FFF2-40B4-BE49-F238E27FC236}">
                <a16:creationId xmlns:a16="http://schemas.microsoft.com/office/drawing/2014/main" id="{3C2AE5A1-99BA-3055-730B-60B075AE194D}"/>
              </a:ext>
            </a:extLst>
          </p:cNvPr>
          <p:cNvGrpSpPr/>
          <p:nvPr/>
        </p:nvGrpSpPr>
        <p:grpSpPr>
          <a:xfrm>
            <a:off x="488949" y="4870213"/>
            <a:ext cx="11230299" cy="1438512"/>
            <a:chOff x="488950" y="1624162"/>
            <a:chExt cx="2609850" cy="1960233"/>
          </a:xfrm>
        </p:grpSpPr>
        <p:sp>
          <p:nvSpPr>
            <p:cNvPr id="12" name="Rechteck 22">
              <a:extLst>
                <a:ext uri="{FF2B5EF4-FFF2-40B4-BE49-F238E27FC236}">
                  <a16:creationId xmlns:a16="http://schemas.microsoft.com/office/drawing/2014/main" id="{94F24ED6-1140-489B-4D1D-BE8622885672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Where I would like to be, what I would like to do in 3 years?</a:t>
              </a:r>
            </a:p>
          </p:txBody>
        </p:sp>
        <p:sp>
          <p:nvSpPr>
            <p:cNvPr id="13" name="Inhaltsplatzhalter 2">
              <a:extLst>
                <a:ext uri="{FF2B5EF4-FFF2-40B4-BE49-F238E27FC236}">
                  <a16:creationId xmlns:a16="http://schemas.microsoft.com/office/drawing/2014/main" id="{629156F9-C8B3-6674-F116-881877712AB1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44635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657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1C6B7-3963-17CD-83F4-C455DA94E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PDP4. Personal Development Plan</a:t>
            </a:r>
            <a:endParaRPr lang="pl-P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D7759-9104-EA98-CC91-A05CAFD97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Personal Development Plan preparation process</a:t>
            </a:r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1FB99D6-A5E7-D2A0-48D4-16978B850FEA}"/>
              </a:ext>
            </a:extLst>
          </p:cNvPr>
          <p:cNvGrpSpPr/>
          <p:nvPr/>
        </p:nvGrpSpPr>
        <p:grpSpPr>
          <a:xfrm>
            <a:off x="488950" y="1215776"/>
            <a:ext cx="7085721" cy="1647740"/>
            <a:chOff x="488950" y="1624162"/>
            <a:chExt cx="2609850" cy="2245344"/>
          </a:xfrm>
        </p:grpSpPr>
        <p:sp>
          <p:nvSpPr>
            <p:cNvPr id="6" name="Rechteck 22">
              <a:extLst>
                <a:ext uri="{FF2B5EF4-FFF2-40B4-BE49-F238E27FC236}">
                  <a16:creationId xmlns:a16="http://schemas.microsoft.com/office/drawing/2014/main" id="{9ED95BBC-F49B-3C57-91EA-31A50DFDD4ED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Development Action 1</a:t>
              </a:r>
            </a:p>
          </p:txBody>
        </p:sp>
        <p:sp>
          <p:nvSpPr>
            <p:cNvPr id="7" name="Inhaltsplatzhalter 2">
              <a:extLst>
                <a:ext uri="{FF2B5EF4-FFF2-40B4-BE49-F238E27FC236}">
                  <a16:creationId xmlns:a16="http://schemas.microsoft.com/office/drawing/2014/main" id="{0283BB34-BB93-DD02-F60C-FD93D29A3BA4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7314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8" name="Gruppieren 4">
            <a:extLst>
              <a:ext uri="{FF2B5EF4-FFF2-40B4-BE49-F238E27FC236}">
                <a16:creationId xmlns:a16="http://schemas.microsoft.com/office/drawing/2014/main" id="{94118341-4217-E215-E20E-5CFEC3DA5497}"/>
              </a:ext>
            </a:extLst>
          </p:cNvPr>
          <p:cNvGrpSpPr/>
          <p:nvPr/>
        </p:nvGrpSpPr>
        <p:grpSpPr>
          <a:xfrm>
            <a:off x="7574671" y="1215776"/>
            <a:ext cx="3769813" cy="1647740"/>
            <a:chOff x="488950" y="1624162"/>
            <a:chExt cx="2609850" cy="2245344"/>
          </a:xfrm>
        </p:grpSpPr>
        <p:sp>
          <p:nvSpPr>
            <p:cNvPr id="9" name="Rechteck 22">
              <a:extLst>
                <a:ext uri="{FF2B5EF4-FFF2-40B4-BE49-F238E27FC236}">
                  <a16:creationId xmlns:a16="http://schemas.microsoft.com/office/drawing/2014/main" id="{AF23677E-B9B3-5BE2-55AB-CE0BB4D9682F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By when? What support I need?</a:t>
              </a:r>
            </a:p>
          </p:txBody>
        </p:sp>
        <p:sp>
          <p:nvSpPr>
            <p:cNvPr id="10" name="Inhaltsplatzhalter 2">
              <a:extLst>
                <a:ext uri="{FF2B5EF4-FFF2-40B4-BE49-F238E27FC236}">
                  <a16:creationId xmlns:a16="http://schemas.microsoft.com/office/drawing/2014/main" id="{27894304-94B1-BB46-C19A-9B6B8F8FD0EF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7314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11" name="Gruppieren 4">
            <a:extLst>
              <a:ext uri="{FF2B5EF4-FFF2-40B4-BE49-F238E27FC236}">
                <a16:creationId xmlns:a16="http://schemas.microsoft.com/office/drawing/2014/main" id="{0A24C1FA-52B4-E7E8-9B25-3E7757663B67}"/>
              </a:ext>
            </a:extLst>
          </p:cNvPr>
          <p:cNvGrpSpPr/>
          <p:nvPr/>
        </p:nvGrpSpPr>
        <p:grpSpPr>
          <a:xfrm>
            <a:off x="488950" y="2863516"/>
            <a:ext cx="7085721" cy="1647740"/>
            <a:chOff x="488950" y="1624162"/>
            <a:chExt cx="2609850" cy="2245344"/>
          </a:xfrm>
        </p:grpSpPr>
        <p:sp>
          <p:nvSpPr>
            <p:cNvPr id="12" name="Rechteck 22">
              <a:extLst>
                <a:ext uri="{FF2B5EF4-FFF2-40B4-BE49-F238E27FC236}">
                  <a16:creationId xmlns:a16="http://schemas.microsoft.com/office/drawing/2014/main" id="{A83B3D6B-D0B0-B20F-AE2D-76AEBD6AFB20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Development Action 2</a:t>
              </a:r>
            </a:p>
          </p:txBody>
        </p:sp>
        <p:sp>
          <p:nvSpPr>
            <p:cNvPr id="13" name="Inhaltsplatzhalter 2">
              <a:extLst>
                <a:ext uri="{FF2B5EF4-FFF2-40B4-BE49-F238E27FC236}">
                  <a16:creationId xmlns:a16="http://schemas.microsoft.com/office/drawing/2014/main" id="{AD66A6D3-63D2-F474-0430-74C4618693C6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7314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14" name="Gruppieren 4">
            <a:extLst>
              <a:ext uri="{FF2B5EF4-FFF2-40B4-BE49-F238E27FC236}">
                <a16:creationId xmlns:a16="http://schemas.microsoft.com/office/drawing/2014/main" id="{31494D39-A149-FB4A-8704-B656AC0A7856}"/>
              </a:ext>
            </a:extLst>
          </p:cNvPr>
          <p:cNvGrpSpPr/>
          <p:nvPr/>
        </p:nvGrpSpPr>
        <p:grpSpPr>
          <a:xfrm>
            <a:off x="7574671" y="2863516"/>
            <a:ext cx="3769813" cy="1647740"/>
            <a:chOff x="488950" y="1624162"/>
            <a:chExt cx="2609850" cy="2245344"/>
          </a:xfrm>
        </p:grpSpPr>
        <p:sp>
          <p:nvSpPr>
            <p:cNvPr id="15" name="Rechteck 22">
              <a:extLst>
                <a:ext uri="{FF2B5EF4-FFF2-40B4-BE49-F238E27FC236}">
                  <a16:creationId xmlns:a16="http://schemas.microsoft.com/office/drawing/2014/main" id="{3057238D-26D8-3A7A-1A80-2DA7034B21DA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By when? What support I need?</a:t>
              </a:r>
            </a:p>
          </p:txBody>
        </p:sp>
        <p:sp>
          <p:nvSpPr>
            <p:cNvPr id="16" name="Inhaltsplatzhalter 2">
              <a:extLst>
                <a:ext uri="{FF2B5EF4-FFF2-40B4-BE49-F238E27FC236}">
                  <a16:creationId xmlns:a16="http://schemas.microsoft.com/office/drawing/2014/main" id="{A22919BE-7669-09FC-3090-6B21B462944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7314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17" name="Gruppieren 4">
            <a:extLst>
              <a:ext uri="{FF2B5EF4-FFF2-40B4-BE49-F238E27FC236}">
                <a16:creationId xmlns:a16="http://schemas.microsoft.com/office/drawing/2014/main" id="{595FF501-DB7B-DF06-57F8-9BFC8F8E09B6}"/>
              </a:ext>
            </a:extLst>
          </p:cNvPr>
          <p:cNvGrpSpPr/>
          <p:nvPr/>
        </p:nvGrpSpPr>
        <p:grpSpPr>
          <a:xfrm>
            <a:off x="488950" y="4511256"/>
            <a:ext cx="7085721" cy="1647740"/>
            <a:chOff x="488950" y="1624162"/>
            <a:chExt cx="2609850" cy="2245344"/>
          </a:xfrm>
        </p:grpSpPr>
        <p:sp>
          <p:nvSpPr>
            <p:cNvPr id="18" name="Rechteck 22">
              <a:extLst>
                <a:ext uri="{FF2B5EF4-FFF2-40B4-BE49-F238E27FC236}">
                  <a16:creationId xmlns:a16="http://schemas.microsoft.com/office/drawing/2014/main" id="{17A18B0E-C21C-66E9-6B27-77B4FA76BC6A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Development Action 3</a:t>
              </a:r>
            </a:p>
          </p:txBody>
        </p:sp>
        <p:sp>
          <p:nvSpPr>
            <p:cNvPr id="19" name="Inhaltsplatzhalter 2">
              <a:extLst>
                <a:ext uri="{FF2B5EF4-FFF2-40B4-BE49-F238E27FC236}">
                  <a16:creationId xmlns:a16="http://schemas.microsoft.com/office/drawing/2014/main" id="{76A59FDB-3650-2D1C-E9FF-5C136E784C3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7314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20" name="Gruppieren 4">
            <a:extLst>
              <a:ext uri="{FF2B5EF4-FFF2-40B4-BE49-F238E27FC236}">
                <a16:creationId xmlns:a16="http://schemas.microsoft.com/office/drawing/2014/main" id="{99BF14A6-1284-3CC2-A62E-59A32459942D}"/>
              </a:ext>
            </a:extLst>
          </p:cNvPr>
          <p:cNvGrpSpPr/>
          <p:nvPr/>
        </p:nvGrpSpPr>
        <p:grpSpPr>
          <a:xfrm>
            <a:off x="7574671" y="4511256"/>
            <a:ext cx="3769813" cy="1647740"/>
            <a:chOff x="488950" y="1624162"/>
            <a:chExt cx="2609850" cy="2245344"/>
          </a:xfrm>
        </p:grpSpPr>
        <p:sp>
          <p:nvSpPr>
            <p:cNvPr id="21" name="Rechteck 22">
              <a:extLst>
                <a:ext uri="{FF2B5EF4-FFF2-40B4-BE49-F238E27FC236}">
                  <a16:creationId xmlns:a16="http://schemas.microsoft.com/office/drawing/2014/main" id="{D46E989E-6FBD-C70C-45BE-39307D707F5F}"/>
                </a:ext>
              </a:extLst>
            </p:cNvPr>
            <p:cNvSpPr/>
            <p:nvPr/>
          </p:nvSpPr>
          <p:spPr bwMode="gray">
            <a:xfrm>
              <a:off x="488950" y="1624162"/>
              <a:ext cx="2609850" cy="51388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By when? What support I need?</a:t>
              </a:r>
            </a:p>
          </p:txBody>
        </p:sp>
        <p:sp>
          <p:nvSpPr>
            <p:cNvPr id="22" name="Inhaltsplatzhalter 2">
              <a:extLst>
                <a:ext uri="{FF2B5EF4-FFF2-40B4-BE49-F238E27FC236}">
                  <a16:creationId xmlns:a16="http://schemas.microsoft.com/office/drawing/2014/main" id="{7D628428-7991-7B8A-95DB-817DC67A17A3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88950" y="2138043"/>
              <a:ext cx="2609850" cy="17314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txBody>
            <a:bodyPr vert="horz" lIns="108000" tIns="108000" rIns="108000" bIns="108000" rtlCol="0">
              <a:noAutofit/>
            </a:bodyPr>
            <a:lstStyle>
              <a:lvl1pPr marL="0" indent="0" algn="l" defTabSz="914400" rtl="0" eaLnBrk="1" latinLnBrk="0" hangingPunct="1">
                <a:spcBef>
                  <a:spcPts val="1000"/>
                </a:spcBef>
                <a:buClr>
                  <a:schemeClr val="tx2"/>
                </a:buClr>
                <a:buFont typeface="Arial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defTabSz="914400" rtl="0" eaLnBrk="1" latinLnBrk="0" hangingPunct="1">
                <a:spcBef>
                  <a:spcPts val="1000"/>
                </a:spcBef>
                <a:buClr>
                  <a:srgbClr val="0046AA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08000" algn="l" defTabSz="9144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68000" indent="-108000" algn="l" defTabSz="812800" rtl="0" eaLnBrk="1" latinLnBrk="0" hangingPunct="1">
                <a:spcBef>
                  <a:spcPts val="200"/>
                </a:spcBef>
                <a:buClr>
                  <a:schemeClr val="tx1"/>
                </a:buClr>
                <a:buFont typeface="PAYBACK Light" panose="02000506000000020004" pitchFamily="2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944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4BD840C-2CB3-0D8D-C446-76FFE3D4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70/20/10 Development from </a:t>
            </a:r>
            <a:r>
              <a:rPr lang="pl-PL" dirty="0" err="1">
                <a:hlinkClick r:id="rId2"/>
              </a:rPr>
              <a:t>Toolbox</a:t>
            </a:r>
            <a:endParaRPr lang="pl-P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90FEA-899F-C480-8CA2-305DCD3A6F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Personal Development Plan preparation process</a:t>
            </a:r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8308A5-2D37-D5CE-A53F-72A99647D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76" y="1478577"/>
            <a:ext cx="11430000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39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And have a fantastic discussions!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C554E0-8F59-B9D7-7724-7A1BC89CBA2C}"/>
              </a:ext>
            </a:extLst>
          </p:cNvPr>
          <p:cNvSpPr txBox="1"/>
          <p:nvPr/>
        </p:nvSpPr>
        <p:spPr>
          <a:xfrm>
            <a:off x="1651059" y="992448"/>
            <a:ext cx="8031045" cy="229261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GB" sz="15000" dirty="0">
                <a:solidFill>
                  <a:schemeClr val="accent1"/>
                </a:solidFill>
                <a:latin typeface="PAYBACK Bold" panose="02000806000000020004" pitchFamily="2" charset="0"/>
                <a:ea typeface="Open Sans" panose="020B0606030504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2" name="Grafik 37">
            <a:extLst>
              <a:ext uri="{FF2B5EF4-FFF2-40B4-BE49-F238E27FC236}">
                <a16:creationId xmlns:a16="http://schemas.microsoft.com/office/drawing/2014/main" id="{56B2EB32-D5CF-B142-5CAD-8F63BB0BA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6923" y="3957967"/>
            <a:ext cx="1771162" cy="1986232"/>
          </a:xfrm>
          <a:prstGeom prst="rect">
            <a:avLst/>
          </a:prstGeom>
        </p:spPr>
      </p:pic>
      <p:pic>
        <p:nvPicPr>
          <p:cNvPr id="8" name="Grafik 39">
            <a:extLst>
              <a:ext uri="{FF2B5EF4-FFF2-40B4-BE49-F238E27FC236}">
                <a16:creationId xmlns:a16="http://schemas.microsoft.com/office/drawing/2014/main" id="{4EF1CA8E-E565-312B-B318-C35B58E6C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0458" y="3926721"/>
            <a:ext cx="1796465" cy="211274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AA554C9-ABFF-6B4D-E6BA-D867C2A801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87909" y="4018950"/>
            <a:ext cx="4704809" cy="249812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7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Präsentation1" id="{95271BF3-C953-4324-BF3F-4F334E9AE8F7}" vid="{B068F0D0-2AA2-4C62-AAC9-ED8FDDDEE6E7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7131FA9617443BCC1AA72BDC307B1" ma:contentTypeVersion="8" ma:contentTypeDescription="Create a new document." ma:contentTypeScope="" ma:versionID="01fcf099567f3f075de3bfeda665305e">
  <xsd:schema xmlns:xsd="http://www.w3.org/2001/XMLSchema" xmlns:xs="http://www.w3.org/2001/XMLSchema" xmlns:p="http://schemas.microsoft.com/office/2006/metadata/properties" xmlns:ns2="3b6fd276-3891-408a-81ae-cb4fc0c837f1" xmlns:ns3="a028f9fe-2dd0-4353-a7d1-67d622cb1500" targetNamespace="http://schemas.microsoft.com/office/2006/metadata/properties" ma:root="true" ma:fieldsID="2f620f3d96fb7e178c918c2e111b1284" ns2:_="" ns3:_="">
    <xsd:import namespace="3b6fd276-3891-408a-81ae-cb4fc0c837f1"/>
    <xsd:import namespace="a028f9fe-2dd0-4353-a7d1-67d622cb15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fd276-3891-408a-81ae-cb4fc0c837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28f9fe-2dd0-4353-a7d1-67d622cb150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9E9885-7F60-4B5C-942A-6DDC9A5353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fd276-3891-408a-81ae-cb4fc0c837f1"/>
    <ds:schemaRef ds:uri="a028f9fe-2dd0-4353-a7d1-67d622cb15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2F437C-BC05-419E-AC1B-9143CD47293D}">
  <ds:schemaRefs>
    <ds:schemaRef ds:uri="http://schemas.microsoft.com/office/2006/metadata/properties"/>
    <ds:schemaRef ds:uri="http://purl.org/dc/terms/"/>
    <ds:schemaRef ds:uri="a028f9fe-2dd0-4353-a7d1-67d622cb1500"/>
    <ds:schemaRef ds:uri="http://schemas.microsoft.com/office/2006/documentManagement/types"/>
    <ds:schemaRef ds:uri="http://schemas.microsoft.com/office/infopath/2007/PartnerControls"/>
    <ds:schemaRef ds:uri="3b6fd276-3891-408a-81ae-cb4fc0c837f1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PAYBACK_template_engl</Template>
  <TotalTime>0</TotalTime>
  <Words>498</Words>
  <Application>Microsoft Office PowerPoint</Application>
  <PresentationFormat>Custom</PresentationFormat>
  <Paragraphs>60</Paragraphs>
  <Slides>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PAYBACK Bold</vt:lpstr>
      <vt:lpstr>PAYBACK</vt:lpstr>
      <vt:lpstr>Arial</vt:lpstr>
      <vt:lpstr>PAYBACK Light</vt:lpstr>
      <vt:lpstr>PB_Template_dt</vt:lpstr>
      <vt:lpstr>think-cell Folie</vt:lpstr>
      <vt:lpstr>Prepare your Personal Devel o pment</vt:lpstr>
      <vt:lpstr>Instructions for the employee</vt:lpstr>
      <vt:lpstr>Example page with stage 1</vt:lpstr>
      <vt:lpstr>PDP1. Opportunities &amp; limitations in merit work &amp; organization of cooperation</vt:lpstr>
      <vt:lpstr>PDP2. Balance of the present &amp; expectations for the future</vt:lpstr>
      <vt:lpstr>PDP3. Development Frame</vt:lpstr>
      <vt:lpstr>PDP4. Personal Development Plan</vt:lpstr>
      <vt:lpstr>70/20/10 Development from Toolbox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Prepare your Personal Devel o pment</dc:title>
  <dc:creator>Rafal Latkowski</dc:creator>
  <cp:lastModifiedBy>Ilona Jablonska</cp:lastModifiedBy>
  <cp:revision>4</cp:revision>
  <cp:lastPrinted>2017-12-21T16:10:56Z</cp:lastPrinted>
  <dcterms:created xsi:type="dcterms:W3CDTF">2023-12-01T13:50:09Z</dcterms:created>
  <dcterms:modified xsi:type="dcterms:W3CDTF">2024-03-13T11:50:47Z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0x010100A957131FA9617443BCC1AA72BDC307B1</vt:lpwstr>
  </property>
</Properties>
</file>