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heme/theme2.xml" ContentType="application/vnd.openxmlformats-officedocument.theme+xml"/>
  <Override PartName="/ppt/tags/tag2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25.xml" ContentType="application/vnd.openxmlformats-officedocument.presentationml.tags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1"/>
  </p:sldMasterIdLst>
  <p:notesMasterIdLst>
    <p:notesMasterId r:id="rId22"/>
  </p:notesMasterIdLst>
  <p:sldIdLst>
    <p:sldId id="263" r:id="rId2"/>
    <p:sldId id="303" r:id="rId3"/>
    <p:sldId id="304" r:id="rId4"/>
    <p:sldId id="332" r:id="rId5"/>
    <p:sldId id="307" r:id="rId6"/>
    <p:sldId id="336" r:id="rId7"/>
    <p:sldId id="331" r:id="rId8"/>
    <p:sldId id="334" r:id="rId9"/>
    <p:sldId id="306" r:id="rId10"/>
    <p:sldId id="322" r:id="rId11"/>
    <p:sldId id="323" r:id="rId12"/>
    <p:sldId id="324" r:id="rId13"/>
    <p:sldId id="316" r:id="rId14"/>
    <p:sldId id="335" r:id="rId15"/>
    <p:sldId id="308" r:id="rId16"/>
    <p:sldId id="311" r:id="rId17"/>
    <p:sldId id="315" r:id="rId18"/>
    <p:sldId id="313" r:id="rId19"/>
    <p:sldId id="333" r:id="rId20"/>
    <p:sldId id="300" r:id="rId21"/>
  </p:sldIdLst>
  <p:sldSz cx="12190413" cy="6858000"/>
  <p:notesSz cx="6797675" cy="9928225"/>
  <p:embeddedFontLst>
    <p:embeddedFont>
      <p:font typeface="Open Sans" panose="020B0606030504020204" pitchFamily="34" charset="0"/>
      <p:regular r:id="rId23"/>
      <p:bold r:id="rId24"/>
      <p:italic r:id="rId25"/>
      <p:boldItalic r:id="rId26"/>
    </p:embeddedFont>
    <p:embeddedFont>
      <p:font typeface="PAYBACK" panose="02000506000000020004" pitchFamily="2" charset="0"/>
      <p:regular r:id="rId27"/>
      <p:bold r:id="rId28"/>
    </p:embeddedFont>
    <p:embeddedFont>
      <p:font typeface="PAYBACK Script" panose="03080502030202030402" pitchFamily="66" charset="0"/>
      <p:regular r:id="rId29"/>
    </p:embeddedFont>
    <p:embeddedFont>
      <p:font typeface="PAYBACK Light" panose="02000506000000020004" pitchFamily="2" charset="0"/>
      <p:regular r:id="rId30"/>
    </p:embeddedFont>
  </p:embeddedFontLst>
  <p:custDataLst>
    <p:tags r:id="rId31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5" userDrawn="1">
          <p15:clr>
            <a:srgbClr val="A4A3A4"/>
          </p15:clr>
        </p15:guide>
        <p15:guide id="2" orient="horz" pos="4020">
          <p15:clr>
            <a:srgbClr val="A4A3A4"/>
          </p15:clr>
        </p15:guide>
        <p15:guide id="3" pos="619" userDrawn="1">
          <p15:clr>
            <a:srgbClr val="A4A3A4"/>
          </p15:clr>
        </p15:guide>
        <p15:guide id="4" pos="7060">
          <p15:clr>
            <a:srgbClr val="A4A3A4"/>
          </p15:clr>
        </p15:guide>
        <p15:guide id="5" pos="5450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22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4" autoAdjust="0"/>
    <p:restoredTop sz="94220" autoAdjust="0"/>
  </p:normalViewPr>
  <p:slideViewPr>
    <p:cSldViewPr snapToGrid="0" snapToObjects="1">
      <p:cViewPr varScale="1">
        <p:scale>
          <a:sx n="116" d="100"/>
          <a:sy n="116" d="100"/>
        </p:scale>
        <p:origin x="96" y="136"/>
      </p:cViewPr>
      <p:guideLst>
        <p:guide orient="horz" pos="845"/>
        <p:guide orient="horz" pos="4020"/>
        <p:guide pos="619"/>
        <p:guide pos="7060"/>
        <p:guide pos="5450"/>
        <p:guide pos="3840"/>
        <p:guide pos="2229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444"/>
    </p:cViewPr>
  </p:sorterViewPr>
  <p:notesViewPr>
    <p:cSldViewPr snapToGrid="0" snapToObjects="1" showGuides="1">
      <p:cViewPr varScale="1">
        <p:scale>
          <a:sx n="59" d="100"/>
          <a:sy n="59" d="100"/>
        </p:scale>
        <p:origin x="-2916" y="-84"/>
      </p:cViewPr>
      <p:guideLst>
        <p:guide orient="horz"/>
        <p:guide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20.xml"/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0" y="0"/>
            <a:ext cx="6797675" cy="382587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vert="horz" lIns="90965" tIns="45482" rIns="90965" bIns="45482" rtlCol="0" anchor="ctr"/>
          <a:lstStyle/>
          <a:p>
            <a:endParaRPr lang="en-US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gray">
          <a:xfrm>
            <a:off x="592134" y="4763525"/>
            <a:ext cx="5927634" cy="4863232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noProof="0" dirty="0" err="1"/>
              <a:t>Textmasterformat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75068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1600"/>
      </a:spcBef>
      <a:defRPr sz="1000" kern="1200">
        <a:solidFill>
          <a:schemeClr val="tx1"/>
        </a:solidFill>
        <a:latin typeface="Open Sans" panose="020B0606030504020204" pitchFamily="34" charset="0"/>
        <a:ea typeface="Open Sans" panose="020B0606030504020204" pitchFamily="34" charset="0"/>
        <a:cs typeface="Open Sans" panose="020B0606030504020204" pitchFamily="34" charset="0"/>
      </a:defRPr>
    </a:lvl1pPr>
    <a:lvl2pPr marL="144000" indent="-144000" algn="l" defTabSz="914400" rtl="0" eaLnBrk="1" latinLnBrk="0" hangingPunct="1">
      <a:spcBef>
        <a:spcPts val="600"/>
      </a:spcBef>
      <a:buClr>
        <a:schemeClr val="tx1"/>
      </a:buClr>
      <a:buFont typeface="Arial" pitchFamily="34" charset="0"/>
      <a:buChar char="•"/>
      <a:defRPr sz="1000" kern="1200">
        <a:solidFill>
          <a:schemeClr val="tx1"/>
        </a:solidFill>
        <a:latin typeface="Open Sans" panose="020B0606030504020204" pitchFamily="34" charset="0"/>
        <a:ea typeface="Open Sans" panose="020B0606030504020204" pitchFamily="34" charset="0"/>
        <a:cs typeface="Open Sans" panose="020B0606030504020204" pitchFamily="34" charset="0"/>
      </a:defRPr>
    </a:lvl2pPr>
    <a:lvl3pPr marL="288000" indent="-144000" algn="l" defTabSz="914400" rtl="0" eaLnBrk="1" latinLnBrk="0" hangingPunct="1">
      <a:spcBef>
        <a:spcPts val="600"/>
      </a:spcBef>
      <a:buClr>
        <a:schemeClr val="tx1"/>
      </a:buClr>
      <a:buFont typeface="Arial" pitchFamily="34" charset="0"/>
      <a:buChar char="•"/>
      <a:defRPr sz="1000" kern="1200">
        <a:solidFill>
          <a:schemeClr val="tx1"/>
        </a:solidFill>
        <a:latin typeface="Open Sans" panose="020B0606030504020204" pitchFamily="34" charset="0"/>
        <a:ea typeface="Open Sans" panose="020B0606030504020204" pitchFamily="34" charset="0"/>
        <a:cs typeface="Open Sans" panose="020B0606030504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66374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16466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4044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89293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17793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92859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99807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38143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25860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04461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5993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37476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4153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4803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59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9997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61727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83981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62119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6859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3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4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6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9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8.bin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0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9.bin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21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1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0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2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23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3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2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8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33549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0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Grafik 7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24"/>
            <a:ext cx="12193838" cy="68560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075" y="2894572"/>
            <a:ext cx="10226675" cy="664797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TITELMASTERFORMAT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075" y="36826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noProof="0" smtClean="0"/>
              <a:t>Formatvorlage des Untertitelmasters durch Klicken bearbeiten</a:t>
            </a:r>
            <a:endParaRPr lang="en-US" noProof="0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667799" y="175301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42004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25740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1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4937125" cy="5040312"/>
          </a:xfrm>
          <a:prstGeom prst="rect">
            <a:avLst/>
          </a:prstGeom>
        </p:spPr>
        <p:txBody>
          <a:bodyPr lIns="0" r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8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0625" y="1341439"/>
            <a:ext cx="4937125" cy="5040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3pPr>
              <a:defRPr lang="de-DE" noProof="0" dirty="0" smtClean="0"/>
            </a:lvl3pPr>
            <a:lvl4pPr>
              <a:defRPr lang="de-DE" noProof="0" dirty="0" smtClean="0"/>
            </a:lvl4pPr>
            <a:lvl5pPr>
              <a:defRPr lang="en-US" noProof="0" dirty="0"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 smtClean="0"/>
              <a:t>Titelmasterformat durch Klicken bearbeiten</a:t>
            </a:r>
            <a:endParaRPr lang="de-DE" noProof="0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en-US" smtClean="0"/>
              <a:t>Presentation label - change over INSERT in HEADER AND FOOTER</a:t>
            </a:r>
            <a:endParaRPr lang="de-DE" dirty="0"/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658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, Text or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7239487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2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platzhalter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81075" y="6489032"/>
            <a:ext cx="801501" cy="123111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FontTx/>
              <a:buNone/>
              <a:tabLst/>
              <a:defRPr sz="800" b="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pPr lvl="0"/>
            <a:r>
              <a:rPr lang="en-US" noProof="0" dirty="0"/>
              <a:t>Source/Footnote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 smtClean="0"/>
              <a:t>Titelmasterformat durch Klicken bearbeiten</a:t>
            </a:r>
            <a:endParaRPr lang="de-DE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7" hasCustomPrompt="1"/>
          </p:nvPr>
        </p:nvSpPr>
        <p:spPr bwMode="gray">
          <a:xfrm>
            <a:off x="981076" y="1736812"/>
            <a:ext cx="10226674" cy="4644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075" y="1341438"/>
            <a:ext cx="7669213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en-US" smtClean="0"/>
              <a:t>Presentation label - change over INSERT in HEADER AND FOOTER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614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8948275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/>
            </a:lvl1pPr>
          </a:lstStyle>
          <a:p>
            <a:r>
              <a:rPr lang="de-DE" noProof="0" smtClean="0"/>
              <a:t>Titelmasterformat durch Klicken bearbeiten</a:t>
            </a:r>
            <a:endParaRPr lang="de-DE" noProof="0" dirty="0"/>
          </a:p>
        </p:txBody>
      </p:sp>
      <p:sp>
        <p:nvSpPr>
          <p:cNvPr id="14" name="Rechteck 13"/>
          <p:cNvSpPr/>
          <p:nvPr userDrawn="1"/>
        </p:nvSpPr>
        <p:spPr bwMode="gray">
          <a:xfrm>
            <a:off x="0" y="1341439"/>
            <a:ext cx="12190413" cy="5040312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Inhaltsplatzhalter 16"/>
          <p:cNvSpPr>
            <a:spLocks noGrp="1"/>
          </p:cNvSpPr>
          <p:nvPr>
            <p:ph sz="quarter" idx="10" hasCustomPrompt="1"/>
          </p:nvPr>
        </p:nvSpPr>
        <p:spPr bwMode="gray">
          <a:xfrm>
            <a:off x="981076" y="1613422"/>
            <a:ext cx="7670800" cy="449634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en-US" smtClean="0"/>
              <a:t>Presentation label - change over INSERT in HEADER AND FOOTER</a:t>
            </a:r>
            <a:endParaRPr lang="de-DE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0454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Text (b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4937125" cy="5040312"/>
          </a:xfrm>
          <a:prstGeom prst="rect">
            <a:avLst/>
          </a:prstGeom>
          <a:solidFill>
            <a:schemeClr val="accent4"/>
          </a:solidFill>
        </p:spPr>
        <p:txBody>
          <a:bodyPr lIns="252000" tIns="144000" rIns="144000" bIns="144000"/>
          <a:lstStyle>
            <a:lvl1pPr marL="0" indent="0">
              <a:lnSpc>
                <a:spcPct val="90000"/>
              </a:lnSpc>
              <a:buFontTx/>
              <a:buNone/>
              <a:defRPr sz="3600">
                <a:solidFill>
                  <a:schemeClr val="accent1"/>
                </a:solidFill>
                <a:latin typeface="+mj-lt"/>
              </a:defRPr>
            </a:lvl1pPr>
            <a:lvl2pPr marL="1588" indent="0">
              <a:lnSpc>
                <a:spcPct val="90000"/>
              </a:lnSpc>
              <a:spcBef>
                <a:spcPts val="1200"/>
              </a:spcBef>
              <a:buNone/>
              <a:defRPr sz="3200">
                <a:solidFill>
                  <a:schemeClr val="accent1"/>
                </a:solidFill>
                <a:latin typeface="+mn-lt"/>
              </a:defRPr>
            </a:lvl2pPr>
            <a:lvl3pPr marL="182563" indent="-179388">
              <a:spcBef>
                <a:spcPts val="1200"/>
              </a:spcBef>
              <a:defRPr/>
            </a:lvl3pPr>
            <a:lvl4pPr marL="358775" indent="-179388">
              <a:spcBef>
                <a:spcPts val="600"/>
              </a:spcBef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(kleinere Texte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 smtClean="0"/>
              <a:t>Titelmasterformat durch Klicken bearbeiten</a:t>
            </a:r>
            <a:endParaRPr lang="de-DE" noProof="0" dirty="0"/>
          </a:p>
        </p:txBody>
      </p:sp>
      <p:sp>
        <p:nvSpPr>
          <p:cNvPr id="10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0625" y="1341439"/>
            <a:ext cx="4937125" cy="5040312"/>
          </a:xfrm>
          <a:prstGeom prst="rect">
            <a:avLst/>
          </a:prstGeom>
          <a:noFill/>
        </p:spPr>
        <p:txBody>
          <a:bodyPr lIns="0" tIns="144000" rIns="144000" bIns="144000"/>
          <a:lstStyle>
            <a:lvl1pPr marL="0" indent="0">
              <a:lnSpc>
                <a:spcPct val="90000"/>
              </a:lnSpc>
              <a:buFontTx/>
              <a:buNone/>
              <a:defRPr sz="3600">
                <a:solidFill>
                  <a:schemeClr val="accent1"/>
                </a:solidFill>
                <a:latin typeface="+mj-lt"/>
              </a:defRPr>
            </a:lvl1pPr>
            <a:lvl2pPr marL="1588" indent="0">
              <a:lnSpc>
                <a:spcPct val="90000"/>
              </a:lnSpc>
              <a:spcBef>
                <a:spcPts val="1200"/>
              </a:spcBef>
              <a:buNone/>
              <a:defRPr sz="3200">
                <a:solidFill>
                  <a:schemeClr val="accent1"/>
                </a:solidFill>
                <a:latin typeface="+mn-lt"/>
              </a:defRPr>
            </a:lvl2pPr>
            <a:lvl3pPr marL="182563" indent="-179388">
              <a:spcBef>
                <a:spcPts val="1200"/>
              </a:spcBef>
              <a:defRPr/>
            </a:lvl3pPr>
            <a:lvl4pPr marL="358775" indent="-179388">
              <a:spcBef>
                <a:spcPts val="600"/>
              </a:spcBef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(kleinere Texte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en-US" smtClean="0"/>
              <a:t>Presentation label - change over INSERT in HEADER AND FOOTER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85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535282" y="300832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8450643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28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Bildplatzhalter 7">
            <a:extLst>
              <a:ext uri="{FF2B5EF4-FFF2-40B4-BE49-F238E27FC236}">
                <a16:creationId xmlns:a16="http://schemas.microsoft.com/office/drawing/2014/main" xmlns="" id="{8126AB79-CD6F-4DB7-A989-5DD29CC7DB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12190413" cy="6858000"/>
          </a:xfrm>
          <a:custGeom>
            <a:avLst/>
            <a:gdLst>
              <a:gd name="connsiteX0" fmla="*/ 10583343 w 12190413"/>
              <a:gd name="connsiteY0" fmla="*/ 262891 h 6858000"/>
              <a:gd name="connsiteX1" fmla="*/ 10496550 w 12190413"/>
              <a:gd name="connsiteY1" fmla="*/ 349684 h 6858000"/>
              <a:gd name="connsiteX2" fmla="*/ 10496550 w 12190413"/>
              <a:gd name="connsiteY2" fmla="*/ 732358 h 6858000"/>
              <a:gd name="connsiteX3" fmla="*/ 10583343 w 12190413"/>
              <a:gd name="connsiteY3" fmla="*/ 819151 h 6858000"/>
              <a:gd name="connsiteX4" fmla="*/ 11827077 w 12190413"/>
              <a:gd name="connsiteY4" fmla="*/ 819151 h 6858000"/>
              <a:gd name="connsiteX5" fmla="*/ 11913870 w 12190413"/>
              <a:gd name="connsiteY5" fmla="*/ 732358 h 6858000"/>
              <a:gd name="connsiteX6" fmla="*/ 11913870 w 12190413"/>
              <a:gd name="connsiteY6" fmla="*/ 349684 h 6858000"/>
              <a:gd name="connsiteX7" fmla="*/ 11827077 w 12190413"/>
              <a:gd name="connsiteY7" fmla="*/ 262891 h 6858000"/>
              <a:gd name="connsiteX8" fmla="*/ 0 w 12190413"/>
              <a:gd name="connsiteY8" fmla="*/ 0 h 6858000"/>
              <a:gd name="connsiteX9" fmla="*/ 12190413 w 12190413"/>
              <a:gd name="connsiteY9" fmla="*/ 0 h 6858000"/>
              <a:gd name="connsiteX10" fmla="*/ 12190413 w 12190413"/>
              <a:gd name="connsiteY10" fmla="*/ 6858000 h 6858000"/>
              <a:gd name="connsiteX11" fmla="*/ 0 w 12190413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0413" h="6858000">
                <a:moveTo>
                  <a:pt x="10583343" y="262891"/>
                </a:moveTo>
                <a:cubicBezTo>
                  <a:pt x="10535409" y="262891"/>
                  <a:pt x="10496550" y="301750"/>
                  <a:pt x="10496550" y="349684"/>
                </a:cubicBezTo>
                <a:lnTo>
                  <a:pt x="10496550" y="732358"/>
                </a:lnTo>
                <a:cubicBezTo>
                  <a:pt x="10496550" y="780292"/>
                  <a:pt x="10535409" y="819151"/>
                  <a:pt x="10583343" y="819151"/>
                </a:cubicBezTo>
                <a:lnTo>
                  <a:pt x="11827077" y="819151"/>
                </a:lnTo>
                <a:cubicBezTo>
                  <a:pt x="11875011" y="819151"/>
                  <a:pt x="11913870" y="780292"/>
                  <a:pt x="11913870" y="732358"/>
                </a:cubicBezTo>
                <a:lnTo>
                  <a:pt x="11913870" y="349684"/>
                </a:lnTo>
                <a:cubicBezTo>
                  <a:pt x="11913870" y="301750"/>
                  <a:pt x="11875011" y="262891"/>
                  <a:pt x="11827077" y="262891"/>
                </a:cubicBezTo>
                <a:close/>
                <a:moveTo>
                  <a:pt x="0" y="0"/>
                </a:moveTo>
                <a:lnTo>
                  <a:pt x="12190413" y="0"/>
                </a:lnTo>
                <a:lnTo>
                  <a:pt x="12190413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108000" tIns="108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2663" y="3360751"/>
            <a:ext cx="10225088" cy="73866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 smtClean="0"/>
              <a:t>Titelmasterformat durch Klicken bearbeiten</a:t>
            </a:r>
            <a:endParaRPr lang="de-DE" noProof="0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250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1/2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773057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0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 bwMode="gray">
          <a:xfrm>
            <a:off x="6378498" y="3535382"/>
            <a:ext cx="4829252" cy="55403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 bwMode="gray">
          <a:xfrm>
            <a:off x="1" y="0"/>
            <a:ext cx="6094412" cy="6858000"/>
          </a:xfrm>
          <a:prstGeom prst="rect">
            <a:avLst/>
          </a:prstGeom>
        </p:spPr>
        <p:txBody>
          <a:bodyPr lIns="108000" tIns="108000"/>
          <a:lstStyle>
            <a:lvl1pPr marL="0" indent="0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5" name="Titelplatzhalter 1"/>
          <p:cNvSpPr>
            <a:spLocks noGrp="1"/>
          </p:cNvSpPr>
          <p:nvPr>
            <p:ph type="title" hasCustomPrompt="1"/>
          </p:nvPr>
        </p:nvSpPr>
        <p:spPr bwMode="gray">
          <a:xfrm>
            <a:off x="301085" y="3360744"/>
            <a:ext cx="5509244" cy="73866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Text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535282" y="300832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en-US" smtClean="0"/>
              <a:t>Presentation label - change over INSERT in HEADER AND FOOTER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658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535282" y="300832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7430115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7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>
            <a:extLst>
              <a:ext uri="{FF2B5EF4-FFF2-40B4-BE49-F238E27FC236}">
                <a16:creationId xmlns:a16="http://schemas.microsoft.com/office/drawing/2014/main" xmlns="" id="{4CA66F45-25FB-4248-B7AE-CDD2BD524A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12190413" cy="3398851"/>
          </a:xfrm>
          <a:custGeom>
            <a:avLst/>
            <a:gdLst>
              <a:gd name="connsiteX0" fmla="*/ 10583343 w 12190413"/>
              <a:gd name="connsiteY0" fmla="*/ 262891 h 3398851"/>
              <a:gd name="connsiteX1" fmla="*/ 10496550 w 12190413"/>
              <a:gd name="connsiteY1" fmla="*/ 349684 h 3398851"/>
              <a:gd name="connsiteX2" fmla="*/ 10496550 w 12190413"/>
              <a:gd name="connsiteY2" fmla="*/ 732358 h 3398851"/>
              <a:gd name="connsiteX3" fmla="*/ 10583343 w 12190413"/>
              <a:gd name="connsiteY3" fmla="*/ 819151 h 3398851"/>
              <a:gd name="connsiteX4" fmla="*/ 11827077 w 12190413"/>
              <a:gd name="connsiteY4" fmla="*/ 819151 h 3398851"/>
              <a:gd name="connsiteX5" fmla="*/ 11913870 w 12190413"/>
              <a:gd name="connsiteY5" fmla="*/ 732358 h 3398851"/>
              <a:gd name="connsiteX6" fmla="*/ 11913870 w 12190413"/>
              <a:gd name="connsiteY6" fmla="*/ 349684 h 3398851"/>
              <a:gd name="connsiteX7" fmla="*/ 11827077 w 12190413"/>
              <a:gd name="connsiteY7" fmla="*/ 262891 h 3398851"/>
              <a:gd name="connsiteX8" fmla="*/ 0 w 12190413"/>
              <a:gd name="connsiteY8" fmla="*/ 0 h 3398851"/>
              <a:gd name="connsiteX9" fmla="*/ 12190413 w 12190413"/>
              <a:gd name="connsiteY9" fmla="*/ 0 h 3398851"/>
              <a:gd name="connsiteX10" fmla="*/ 12190413 w 12190413"/>
              <a:gd name="connsiteY10" fmla="*/ 3398851 h 3398851"/>
              <a:gd name="connsiteX11" fmla="*/ 0 w 12190413"/>
              <a:gd name="connsiteY11" fmla="*/ 3398851 h 3398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0413" h="3398851">
                <a:moveTo>
                  <a:pt x="10583343" y="262891"/>
                </a:moveTo>
                <a:cubicBezTo>
                  <a:pt x="10535409" y="262891"/>
                  <a:pt x="10496550" y="301750"/>
                  <a:pt x="10496550" y="349684"/>
                </a:cubicBezTo>
                <a:lnTo>
                  <a:pt x="10496550" y="732358"/>
                </a:lnTo>
                <a:cubicBezTo>
                  <a:pt x="10496550" y="780292"/>
                  <a:pt x="10535409" y="819151"/>
                  <a:pt x="10583343" y="819151"/>
                </a:cubicBezTo>
                <a:lnTo>
                  <a:pt x="11827077" y="819151"/>
                </a:lnTo>
                <a:cubicBezTo>
                  <a:pt x="11875011" y="819151"/>
                  <a:pt x="11913870" y="780292"/>
                  <a:pt x="11913870" y="732358"/>
                </a:cubicBezTo>
                <a:lnTo>
                  <a:pt x="11913870" y="349684"/>
                </a:lnTo>
                <a:cubicBezTo>
                  <a:pt x="11913870" y="301750"/>
                  <a:pt x="11875011" y="262891"/>
                  <a:pt x="11827077" y="262891"/>
                </a:cubicBezTo>
                <a:close/>
                <a:moveTo>
                  <a:pt x="0" y="0"/>
                </a:moveTo>
                <a:lnTo>
                  <a:pt x="12190413" y="0"/>
                </a:lnTo>
                <a:lnTo>
                  <a:pt x="12190413" y="3398851"/>
                </a:lnTo>
                <a:lnTo>
                  <a:pt x="0" y="3398851"/>
                </a:lnTo>
                <a:close/>
              </a:path>
            </a:pathLst>
          </a:custGeom>
        </p:spPr>
        <p:txBody>
          <a:bodyPr wrap="square" lIns="108000" tIns="108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2663" y="1468993"/>
            <a:ext cx="10225087" cy="73866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 smtClean="0"/>
              <a:t>Titelmasterformat durch Klicken bearbeiten</a:t>
            </a:r>
            <a:endParaRPr lang="de-DE" noProof="0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 bwMode="gray">
          <a:xfrm>
            <a:off x="982663" y="3695700"/>
            <a:ext cx="10225087" cy="1344984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buNone/>
              <a:defRPr/>
            </a:lvl1pPr>
            <a:lvl2pPr marL="179388" indent="-179388">
              <a:lnSpc>
                <a:spcPct val="100000"/>
              </a:lnSpc>
              <a:defRPr/>
            </a:lvl2pPr>
            <a:lvl3pPr marL="361950" indent="-179388">
              <a:lnSpc>
                <a:spcPct val="100000"/>
              </a:lnSpc>
              <a:defRPr/>
            </a:lvl3pPr>
            <a:lvl4pPr marL="539750" indent="-179388">
              <a:lnSpc>
                <a:spcPct val="100000"/>
              </a:lnSpc>
              <a:defRPr/>
            </a:lvl4pPr>
            <a:lvl5pPr>
              <a:lnSpc>
                <a:spcPct val="130000"/>
              </a:lnSpc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en-US" smtClean="0"/>
              <a:t>Presentation label - change over INSERT in HEADER AND FOOTER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8376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background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7805854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9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41438"/>
            <a:ext cx="12190412" cy="5040312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/>
            </a:lvl1pPr>
          </a:lstStyle>
          <a:p>
            <a:r>
              <a:rPr lang="de-DE" noProof="0" smtClean="0"/>
              <a:t>Titelmasterformat durch Klicken bearbeiten</a:t>
            </a:r>
            <a:endParaRPr lang="de-DE" noProof="0" dirty="0"/>
          </a:p>
        </p:txBody>
      </p:sp>
      <p:sp>
        <p:nvSpPr>
          <p:cNvPr id="17" name="Inhaltsplatzhalter 16"/>
          <p:cNvSpPr>
            <a:spLocks noGrp="1"/>
          </p:cNvSpPr>
          <p:nvPr>
            <p:ph sz="quarter" idx="10" hasCustomPrompt="1"/>
          </p:nvPr>
        </p:nvSpPr>
        <p:spPr bwMode="gray">
          <a:xfrm>
            <a:off x="981076" y="1613422"/>
            <a:ext cx="7670800" cy="449634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en-US" smtClean="0"/>
              <a:t>Presentation label - change over INSERT in HEADER AND FOOTER</a:t>
            </a:r>
            <a:endParaRPr lang="de-DE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684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background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7181849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1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92" y="1341439"/>
            <a:ext cx="12191209" cy="5040312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/>
            </a:lvl1pPr>
          </a:lstStyle>
          <a:p>
            <a:r>
              <a:rPr lang="de-DE" noProof="0" smtClean="0"/>
              <a:t>Titelmasterformat durch Klicken bearbeiten</a:t>
            </a:r>
            <a:endParaRPr lang="de-DE" noProof="0" dirty="0"/>
          </a:p>
        </p:txBody>
      </p:sp>
      <p:sp>
        <p:nvSpPr>
          <p:cNvPr id="17" name="Inhaltsplatzhalter 16"/>
          <p:cNvSpPr>
            <a:spLocks noGrp="1"/>
          </p:cNvSpPr>
          <p:nvPr>
            <p:ph sz="quarter" idx="10" hasCustomPrompt="1"/>
          </p:nvPr>
        </p:nvSpPr>
        <p:spPr bwMode="gray">
          <a:xfrm>
            <a:off x="981076" y="1613422"/>
            <a:ext cx="7670800" cy="449634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en-US" smtClean="0"/>
              <a:t>Presentation label - change over INSERT in HEADER AND FOOTER</a:t>
            </a:r>
            <a:endParaRPr lang="de-DE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4045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2114497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3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924"/>
            <a:ext cx="12190413" cy="685415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4178067" y="1620653"/>
            <a:ext cx="7137633" cy="1015663"/>
          </a:xfrm>
        </p:spPr>
        <p:txBody>
          <a:bodyPr anchor="b"/>
          <a:lstStyle>
            <a:lvl1pPr algn="l">
              <a:defRPr sz="6600">
                <a:solidFill>
                  <a:schemeClr val="accent1"/>
                </a:solidFill>
              </a:defRPr>
            </a:lvl1pPr>
          </a:lstStyle>
          <a:p>
            <a:r>
              <a:rPr lang="de-DE" noProof="0" smtClean="0"/>
              <a:t>Titelmasterformat durch Klicken bearbeiten</a:t>
            </a:r>
            <a:endParaRPr lang="en-US" noProof="0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4216166" y="3041034"/>
            <a:ext cx="4704809" cy="26670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180612" indent="0">
              <a:buFontTx/>
              <a:buNone/>
              <a:defRPr sz="1600"/>
            </a:lvl2pPr>
            <a:lvl3pPr marL="360000" indent="0">
              <a:buFontTx/>
              <a:buNone/>
              <a:defRPr sz="1600"/>
            </a:lvl3pPr>
            <a:lvl4pPr marL="540612" indent="0">
              <a:buFontTx/>
              <a:buNone/>
              <a:defRPr sz="1600"/>
            </a:lvl4pPr>
            <a:lvl5pPr marL="268288" indent="0">
              <a:buFontTx/>
              <a:buNone/>
              <a:defRPr sz="1600"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1"/>
          </p:nvPr>
        </p:nvSpPr>
        <p:spPr>
          <a:xfrm>
            <a:off x="4216166" y="3587442"/>
            <a:ext cx="4704809" cy="1184940"/>
          </a:xfrm>
        </p:spPr>
        <p:txBody>
          <a:bodyPr wrap="square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1pPr>
            <a:lvl2pPr marL="180612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2pPr>
            <a:lvl3pPr marL="36000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3pPr>
            <a:lvl4pPr marL="540612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4pPr>
            <a:lvl5pPr marL="268288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667799" y="175301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1600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025680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3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446"/>
            <a:ext cx="12191209" cy="685755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075" y="2894572"/>
            <a:ext cx="10226675" cy="664797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TITELMASTERFORMAT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075" y="36826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noProof="0" smtClean="0"/>
              <a:t>Formatvorlage des Untertitelmasters durch Klicken bearbeiten</a:t>
            </a:r>
            <a:endParaRPr lang="en-US" noProof="0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667799" y="175301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2008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021803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Grafik 2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24"/>
            <a:ext cx="12193838" cy="68560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625475" y="913504"/>
            <a:ext cx="10226675" cy="1015663"/>
          </a:xfrm>
        </p:spPr>
        <p:txBody>
          <a:bodyPr/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de-DE" noProof="0" smtClean="0"/>
              <a:t>Titelmasterformat durch Klicken bearbeiten</a:t>
            </a:r>
            <a:endParaRPr lang="en-US" noProof="0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5499408" y="3473142"/>
            <a:ext cx="3048000" cy="26670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180612" indent="0">
              <a:buFontTx/>
              <a:buNone/>
              <a:defRPr sz="1600"/>
            </a:lvl2pPr>
            <a:lvl3pPr marL="360000" indent="0">
              <a:buFontTx/>
              <a:buNone/>
              <a:defRPr sz="1600"/>
            </a:lvl3pPr>
            <a:lvl4pPr marL="540612" indent="0">
              <a:buFontTx/>
              <a:buNone/>
              <a:defRPr sz="1600"/>
            </a:lvl4pPr>
            <a:lvl5pPr marL="268288" indent="0">
              <a:buFontTx/>
              <a:buNone/>
              <a:defRPr sz="1600"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1"/>
          </p:nvPr>
        </p:nvSpPr>
        <p:spPr>
          <a:xfrm>
            <a:off x="5499408" y="4019550"/>
            <a:ext cx="3048000" cy="1184940"/>
          </a:xfr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1pPr>
            <a:lvl2pPr marL="180612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2pPr>
            <a:lvl3pPr marL="36000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3pPr>
            <a:lvl4pPr marL="540612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4pPr>
            <a:lvl5pPr marL="268288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667799" y="175301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80620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_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3781915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58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5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24"/>
            <a:ext cx="12193838" cy="68560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981869" y="2252096"/>
            <a:ext cx="10226675" cy="1015663"/>
          </a:xfrm>
        </p:spPr>
        <p:txBody>
          <a:bodyPr/>
          <a:lstStyle>
            <a:lvl1pPr algn="ctr">
              <a:defRPr sz="6600">
                <a:solidFill>
                  <a:schemeClr val="bg1"/>
                </a:solidFill>
              </a:defRPr>
            </a:lvl1pPr>
          </a:lstStyle>
          <a:p>
            <a:r>
              <a:rPr lang="de-DE" noProof="0" smtClean="0"/>
              <a:t>Titelmasterformat durch Klicken bearbeiten</a:t>
            </a:r>
            <a:endParaRPr lang="en-US" noProof="0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667799" y="175301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9464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37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0413" cy="638175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535282" y="300832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en-US" smtClean="0"/>
              <a:t>Presentation label - change over INSERT in HEADER AND FOOTER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 smtClean="0"/>
              <a:t>Titelmasterformat durch Klicken bearbeiten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14904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5332520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35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035" b="15349"/>
          <a:stretch/>
        </p:blipFill>
        <p:spPr>
          <a:xfrm>
            <a:off x="0" y="0"/>
            <a:ext cx="12195590" cy="6378392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535282" y="300832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en-US" smtClean="0"/>
              <a:t>Presentation label - change over INSERT in HEADER AND FOOTER</a:t>
            </a:r>
            <a:endParaRPr lang="de-DE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noProof="0" smtClean="0"/>
              <a:t>Titelmasterformat durch Klicken bearbeiten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70944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111777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4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0413" cy="6364192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DE" noProof="0" smtClean="0"/>
              <a:t>Titelmasterformat durch Klicken bearbeiten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074" y="2374604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535282" y="300832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en-US" smtClean="0"/>
              <a:t>Presentation label - change over INSERT in HEADER AND FOOTER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639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0800065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9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0413" cy="6379826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noProof="0" smtClean="0"/>
              <a:t>Titelmasterformat durch Klicken bearbeiten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074" y="2374604"/>
            <a:ext cx="1014993" cy="1014993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535282" y="300832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en-US" smtClean="0"/>
              <a:t>Presentation label - change over INSERT in HEADER AND FOOTER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8162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0780679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7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 smtClean="0"/>
              <a:t>Titelmasterformat durch Klicken bearbeiten</a:t>
            </a:r>
            <a:endParaRPr lang="de-DE" noProof="0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en-US" smtClean="0"/>
              <a:t>Presentation label - change over INSERT in HEADER AND FOOTER</a:t>
            </a:r>
            <a:endParaRPr lang="de-DE" dirty="0"/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257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7659763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5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 smtClean="0"/>
              <a:t>Titelmasterformat durch Klicken bearbeiten</a:t>
            </a:r>
            <a:endParaRPr lang="de-DE" noProof="0" dirty="0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075" y="1341438"/>
            <a:ext cx="7669213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en-US" smtClean="0"/>
              <a:t>Presentation label - change over INSERT in HEADER AND FOOTER</a:t>
            </a:r>
            <a:endParaRPr lang="de-DE" dirty="0"/>
          </a:p>
        </p:txBody>
      </p:sp>
      <p:sp>
        <p:nvSpPr>
          <p:cNvPr id="12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97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3183051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9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81075" y="1341439"/>
            <a:ext cx="7669213" cy="50403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3pPr>
              <a:defRPr baseline="0"/>
            </a:lvl3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 smtClean="0"/>
              <a:t>Titelmasterformat durch Klicken bearbeiten</a:t>
            </a:r>
            <a:endParaRPr lang="de-DE" noProof="0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en-US" smtClean="0"/>
              <a:t>Presentation label - change over INSERT in HEADER AND FOOTER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688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105541632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" name="think-cell Slide" r:id="rId25" imgW="270" imgH="270" progId="TCLayout.ActiveDocument.1">
                  <p:embed/>
                </p:oleObj>
              </mc:Choice>
              <mc:Fallback>
                <p:oleObj name="think-cell Slide" r:id="rId2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cxnSp>
        <p:nvCxnSpPr>
          <p:cNvPr id="14" name="Gerade Verbindung 13"/>
          <p:cNvCxnSpPr/>
          <p:nvPr/>
        </p:nvCxnSpPr>
        <p:spPr bwMode="gray">
          <a:xfrm flipH="1">
            <a:off x="-284979" y="1341438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 bwMode="gray">
          <a:xfrm flipH="1">
            <a:off x="-284979" y="6369894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shpGrid" hidden="1"/>
          <p:cNvGrpSpPr/>
          <p:nvPr/>
        </p:nvGrpSpPr>
        <p:grpSpPr bwMode="gray">
          <a:xfrm>
            <a:off x="0" y="0"/>
            <a:ext cx="12190413" cy="6858000"/>
            <a:chOff x="0" y="0"/>
            <a:chExt cx="9906000" cy="6858000"/>
          </a:xfrm>
        </p:grpSpPr>
        <p:sp>
          <p:nvSpPr>
            <p:cNvPr id="25" name="Line 31" hidden="1"/>
            <p:cNvSpPr>
              <a:spLocks noChangeShapeType="1"/>
            </p:cNvSpPr>
            <p:nvPr userDrawn="1"/>
          </p:nvSpPr>
          <p:spPr bwMode="gray">
            <a:xfrm>
              <a:off x="4889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6" name="Line 32" hidden="1"/>
            <p:cNvSpPr>
              <a:spLocks noChangeShapeType="1"/>
            </p:cNvSpPr>
            <p:nvPr userDrawn="1"/>
          </p:nvSpPr>
          <p:spPr bwMode="gray">
            <a:xfrm>
              <a:off x="0" y="6093296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8" name="Line 34" hidden="1"/>
            <p:cNvSpPr>
              <a:spLocks noChangeShapeType="1"/>
            </p:cNvSpPr>
            <p:nvPr userDrawn="1"/>
          </p:nvSpPr>
          <p:spPr bwMode="gray">
            <a:xfrm>
              <a:off x="0" y="162880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9" name="Line 35" hidden="1"/>
            <p:cNvSpPr>
              <a:spLocks noChangeShapeType="1"/>
            </p:cNvSpPr>
            <p:nvPr userDrawn="1"/>
          </p:nvSpPr>
          <p:spPr bwMode="gray">
            <a:xfrm>
              <a:off x="94170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3" name="Line 34" hidden="1"/>
            <p:cNvSpPr>
              <a:spLocks noChangeShapeType="1"/>
            </p:cNvSpPr>
            <p:nvPr userDrawn="1"/>
          </p:nvSpPr>
          <p:spPr bwMode="gray">
            <a:xfrm>
              <a:off x="0" y="126876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</p:grpSp>
      <p:grpSp>
        <p:nvGrpSpPr>
          <p:cNvPr id="12" name="Gruppieren 11"/>
          <p:cNvGrpSpPr/>
          <p:nvPr/>
        </p:nvGrpSpPr>
        <p:grpSpPr bwMode="gray">
          <a:xfrm>
            <a:off x="981075" y="-243408"/>
            <a:ext cx="10226675" cy="159568"/>
            <a:chOff x="981075" y="-243408"/>
            <a:chExt cx="10226675" cy="159568"/>
          </a:xfrm>
        </p:grpSpPr>
        <p:cxnSp>
          <p:nvCxnSpPr>
            <p:cNvPr id="18" name="Gerade Verbindung 17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40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41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ieren 44"/>
          <p:cNvGrpSpPr/>
          <p:nvPr/>
        </p:nvGrpSpPr>
        <p:grpSpPr bwMode="gray">
          <a:xfrm>
            <a:off x="981075" y="6930278"/>
            <a:ext cx="10226675" cy="159568"/>
            <a:chOff x="981075" y="-243408"/>
            <a:chExt cx="10226675" cy="159568"/>
          </a:xfrm>
        </p:grpSpPr>
        <p:cxnSp>
          <p:nvCxnSpPr>
            <p:cNvPr id="46" name="Gerade Verbindung 45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 Verbindung 46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 Verbindung 47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" name="Gerade Verbindung 50"/>
          <p:cNvCxnSpPr/>
          <p:nvPr/>
        </p:nvCxnSpPr>
        <p:spPr bwMode="gray">
          <a:xfrm flipH="1">
            <a:off x="12304748" y="1341438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fik 30"/>
          <p:cNvPicPr>
            <a:picLocks noChangeAspect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535282" y="300832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3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en-US" smtClean="0"/>
              <a:t>Presentation label - change over INSERT in HEADER AND FOOTER</a:t>
            </a:r>
            <a:endParaRPr lang="de-DE" dirty="0"/>
          </a:p>
        </p:txBody>
      </p:sp>
      <p:sp>
        <p:nvSpPr>
          <p:cNvPr id="36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idx="1"/>
          </p:nvPr>
        </p:nvSpPr>
        <p:spPr bwMode="gray">
          <a:xfrm>
            <a:off x="981077" y="1341438"/>
            <a:ext cx="7669212" cy="50403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73197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5" r:id="rId3"/>
    <p:sldLayoutId id="2147483674" r:id="rId4"/>
    <p:sldLayoutId id="2147483664" r:id="rId5"/>
    <p:sldLayoutId id="2147483676" r:id="rId6"/>
    <p:sldLayoutId id="2147483653" r:id="rId7"/>
    <p:sldLayoutId id="2147483670" r:id="rId8"/>
    <p:sldLayoutId id="2147483665" r:id="rId9"/>
    <p:sldLayoutId id="2147483667" r:id="rId10"/>
    <p:sldLayoutId id="2147483650" r:id="rId11"/>
    <p:sldLayoutId id="2147483655" r:id="rId12"/>
    <p:sldLayoutId id="2147483661" r:id="rId13"/>
    <p:sldLayoutId id="2147483671" r:id="rId14"/>
    <p:sldLayoutId id="2147483668" r:id="rId15"/>
    <p:sldLayoutId id="2147483669" r:id="rId16"/>
    <p:sldLayoutId id="2147483677" r:id="rId17"/>
    <p:sldLayoutId id="2147483678" r:id="rId18"/>
    <p:sldLayoutId id="2147483679" r:id="rId19"/>
    <p:sldLayoutId id="2147483659" r:id="rId20"/>
    <p:sldLayoutId id="2147483680" r:id="rId2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2400" b="0" kern="1200">
          <a:solidFill>
            <a:srgbClr val="0046AA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spcBef>
          <a:spcPts val="12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360000" indent="-179388" algn="l" defTabSz="914400" rtl="0" eaLnBrk="1" latinLnBrk="0" hangingPunct="1">
        <a:spcBef>
          <a:spcPts val="600"/>
        </a:spcBef>
        <a:buClr>
          <a:schemeClr val="tx1"/>
        </a:buClr>
        <a:buFont typeface="Arial" pitchFamily="34" charset="0"/>
        <a:buChar char="•"/>
        <a:defRPr lang="de-DE" sz="1800" kern="1200" noProof="0" dirty="0" smtClean="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540000" indent="-180000" algn="l" defTabSz="914400" rtl="0" eaLnBrk="1" latinLnBrk="0" hangingPunct="1">
        <a:spcBef>
          <a:spcPts val="3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720000" indent="-179388" algn="l" defTabSz="914400" rtl="0" eaLnBrk="1" latinLnBrk="0" hangingPunct="1">
        <a:spcBef>
          <a:spcPts val="300"/>
        </a:spcBef>
        <a:buClr>
          <a:schemeClr val="tx1"/>
        </a:buClr>
        <a:buFont typeface="Arial" panose="020B0604020202020204" pitchFamily="34" charset="0"/>
        <a:buChar char="•"/>
        <a:defRPr lang="de-DE" sz="1800" kern="1200" baseline="0" noProof="0" dirty="0" smtClean="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534988" indent="-266700" algn="l" defTabSz="812800" rtl="0" eaLnBrk="1" latinLnBrk="0" hangingPunct="1">
        <a:spcBef>
          <a:spcPts val="4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19" userDrawn="1">
          <p15:clr>
            <a:srgbClr val="A4A3A4"/>
          </p15:clr>
        </p15:guide>
        <p15:guide id="2" orient="horz" pos="845" userDrawn="1">
          <p15:clr>
            <a:srgbClr val="A4A3A4"/>
          </p15:clr>
        </p15:guide>
        <p15:guide id="3" orient="horz" pos="4020" userDrawn="1">
          <p15:clr>
            <a:srgbClr val="A4A3A4"/>
          </p15:clr>
        </p15:guide>
        <p15:guide id="4" pos="2229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5450" userDrawn="1">
          <p15:clr>
            <a:srgbClr val="A4A3A4"/>
          </p15:clr>
        </p15:guide>
        <p15:guide id="7" pos="7060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2" Type="http://schemas.openxmlformats.org/officeDocument/2006/relationships/tags" Target="../tags/tag24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6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jeppk.pl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38.png"/><Relationship Id="rId2" Type="http://schemas.openxmlformats.org/officeDocument/2006/relationships/tags" Target="../tags/tag25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jeppk.pl/kalkulator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1116573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0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/>
          </p:nvPr>
        </p:nvSpPr>
        <p:spPr bwMode="gray">
          <a:xfrm>
            <a:off x="981075" y="1918973"/>
            <a:ext cx="10226675" cy="747897"/>
          </a:xfrm>
        </p:spPr>
        <p:txBody>
          <a:bodyPr/>
          <a:lstStyle/>
          <a:p>
            <a:r>
              <a:rPr lang="pl-PL" sz="5400" dirty="0" smtClean="0"/>
              <a:t>Pracownicze Plany Kapitałowe</a:t>
            </a:r>
            <a:endParaRPr lang="en-US" sz="54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20845" y="3113244"/>
            <a:ext cx="10226675" cy="830997"/>
          </a:xfrm>
        </p:spPr>
        <p:txBody>
          <a:bodyPr/>
          <a:lstStyle/>
          <a:p>
            <a:r>
              <a:rPr lang="pl-PL" sz="5400" b="1" dirty="0" smtClean="0"/>
              <a:t>PPK w PAYBACK</a:t>
            </a:r>
            <a:endParaRPr lang="en-US" sz="5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4855" y="4566524"/>
            <a:ext cx="2870887" cy="1270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53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 to są fundusze zdefiniowanej </a:t>
            </a:r>
            <a:r>
              <a:rPr lang="pl-PL" dirty="0" smtClean="0"/>
              <a:t>daty?</a:t>
            </a:r>
            <a:endParaRPr lang="pl-PL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0"/>
          </p:nvPr>
        </p:nvSpPr>
        <p:spPr>
          <a:xfrm>
            <a:off x="400678" y="1450994"/>
            <a:ext cx="11276209" cy="5066307"/>
          </a:xfrm>
        </p:spPr>
        <p:txBody>
          <a:bodyPr/>
          <a:lstStyle/>
          <a:p>
            <a:r>
              <a:rPr lang="pl-PL" sz="1600" dirty="0" smtClean="0"/>
              <a:t>Reguły </a:t>
            </a:r>
            <a:r>
              <a:rPr lang="pl-PL" sz="1600" dirty="0"/>
              <a:t>inwestowania oszczędności są szczegółowo opisane w ustawie w odniesieniu do wieku uczestnika PPK</a:t>
            </a:r>
            <a:endParaRPr lang="pl-PL" sz="1600" dirty="0" smtClean="0"/>
          </a:p>
          <a:p>
            <a:r>
              <a:rPr lang="pl-PL" sz="1600" dirty="0" smtClean="0"/>
              <a:t>Limity inwestycyjne:</a:t>
            </a:r>
          </a:p>
          <a:p>
            <a:endParaRPr lang="pl-PL" dirty="0" smtClean="0"/>
          </a:p>
          <a:p>
            <a:endParaRPr lang="pl-PL" dirty="0"/>
          </a:p>
          <a:p>
            <a:endParaRPr lang="pl-PL" dirty="0" smtClean="0"/>
          </a:p>
          <a:p>
            <a:endParaRPr lang="pl-PL" dirty="0"/>
          </a:p>
          <a:p>
            <a:endParaRPr lang="pl-PL" dirty="0" smtClean="0"/>
          </a:p>
          <a:p>
            <a:endParaRPr lang="pl-PL" dirty="0"/>
          </a:p>
          <a:p>
            <a:endParaRPr lang="pl-PL" dirty="0"/>
          </a:p>
          <a:p>
            <a:endParaRPr lang="pl-PL" dirty="0" smtClean="0"/>
          </a:p>
          <a:p>
            <a:r>
              <a:rPr lang="pl-PL" sz="1600" dirty="0" smtClean="0"/>
              <a:t>Łączna </a:t>
            </a:r>
            <a:r>
              <a:rPr lang="pl-PL" sz="1600" dirty="0"/>
              <a:t>wartość inwestycji w aktywa denominowane w walutach obcych nie będzie mogła przekroczyć 30% wartości aktywów funduszu.</a:t>
            </a:r>
          </a:p>
          <a:p>
            <a:endParaRPr lang="pl-PL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11233093" y="6591775"/>
            <a:ext cx="323807" cy="92333"/>
          </a:xfrm>
        </p:spPr>
        <p:txBody>
          <a:bodyPr/>
          <a:lstStyle/>
          <a:p>
            <a:r>
              <a:rPr lang="pl-PL" dirty="0"/>
              <a:t>PPK w LP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69611" y="6517302"/>
            <a:ext cx="88165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64296"/>
              </p:ext>
            </p:extLst>
          </p:nvPr>
        </p:nvGraphicFramePr>
        <p:xfrm>
          <a:off x="317576" y="2192914"/>
          <a:ext cx="11607952" cy="331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2781"/>
                <a:gridCol w="4252972"/>
                <a:gridCol w="4862199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Część udziałowa – odnosi się do aktywów inwestowanych w instrumenty o charakterze udziałowym</a:t>
                      </a:r>
                      <a:r>
                        <a:rPr lang="pl-PL" baseline="0" dirty="0" smtClean="0"/>
                        <a:t> </a:t>
                      </a:r>
                      <a:r>
                        <a:rPr lang="pl-PL" dirty="0" smtClean="0"/>
                        <a:t>np. akcje, prawa poboru czy tytuły uczestnictwa instytucji wspólnego inwestowania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Część dłużna – to aktywa inwestowane w instrumenty o charakterze dłużnym</a:t>
                      </a:r>
                      <a:r>
                        <a:rPr lang="pl-PL" baseline="0" dirty="0" smtClean="0"/>
                        <a:t> </a:t>
                      </a:r>
                      <a:r>
                        <a:rPr lang="pl-PL" dirty="0" smtClean="0"/>
                        <a:t>np. obligacje, bony skarbowe, listy zastawne, certyfikaty depozytowe lub inne zbywalne papiery wartościowe.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od utworzenia funduszu do 20 lat przed 60 r.ż.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60–80%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20–40%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20 lat przed 60 r. ż.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40–70%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30–60%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10 lat przed 60 r. ż.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25–50%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50–75%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5 lat przed 60 r. ż.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10–30%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70–90%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osiągnięcie</a:t>
                      </a:r>
                      <a:r>
                        <a:rPr lang="en-US" dirty="0" smtClean="0"/>
                        <a:t> 60 </a:t>
                      </a:r>
                      <a:r>
                        <a:rPr lang="en-US" dirty="0" err="1" smtClean="0"/>
                        <a:t>roku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życia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maks</a:t>
                      </a:r>
                      <a:r>
                        <a:rPr lang="en-US" dirty="0" smtClean="0"/>
                        <a:t>. 15%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min. 85%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0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Kto i </a:t>
            </a:r>
            <a:r>
              <a:rPr lang="pl-PL" dirty="0"/>
              <a:t>jak </a:t>
            </a:r>
            <a:r>
              <a:rPr lang="pl-PL" dirty="0" smtClean="0"/>
              <a:t>będzie lokował </a:t>
            </a:r>
            <a:r>
              <a:rPr lang="pl-PL" dirty="0"/>
              <a:t>w fundusze inwestycyjne ?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10"/>
          </p:nvPr>
        </p:nvSpPr>
        <p:spPr>
          <a:xfrm>
            <a:off x="400678" y="1503913"/>
            <a:ext cx="11276209" cy="4496346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W systemie PPK uczestniczą wyłącznie </a:t>
            </a:r>
            <a:r>
              <a:rPr lang="pl-PL" b="1" dirty="0" smtClean="0"/>
              <a:t>Instytucje Finansowe</a:t>
            </a:r>
            <a:r>
              <a:rPr lang="pl-PL" dirty="0" smtClean="0"/>
              <a:t> </a:t>
            </a:r>
            <a:r>
              <a:rPr lang="pl-PL" dirty="0"/>
              <a:t>zarządzane przez podmioty wpisane do ewidencji </a:t>
            </a:r>
            <a:r>
              <a:rPr lang="pl-PL" dirty="0" smtClean="0"/>
              <a:t>PPK prowadzonej </a:t>
            </a:r>
            <a:r>
              <a:rPr lang="pl-PL" dirty="0"/>
              <a:t>przez </a:t>
            </a:r>
            <a:r>
              <a:rPr lang="pl-PL" b="1" dirty="0"/>
              <a:t>Polski Fundusz </a:t>
            </a:r>
            <a:r>
              <a:rPr lang="pl-PL" b="1" dirty="0" smtClean="0"/>
              <a:t>Rozwoju</a:t>
            </a:r>
            <a:r>
              <a:rPr lang="pl-PL" dirty="0" smtClean="0"/>
              <a:t> i spełniające poniższe warunki: </a:t>
            </a:r>
            <a:endParaRPr lang="pl-PL" dirty="0"/>
          </a:p>
          <a:p>
            <a:r>
              <a:rPr lang="pl-PL" dirty="0" smtClean="0"/>
              <a:t>co </a:t>
            </a:r>
            <a:r>
              <a:rPr lang="pl-PL" dirty="0"/>
              <a:t>najmniej 3 lata doświadczenia w zakresie zarządzania funduszami inwestycyjnymi typu otwartego, funduszami emerytalnymi lub otwartymi funduszami emerytalnymi, a w przypadku zakładów ubezpieczeń – co najmniej 3 lata doświadczenia w oferowaniu ubezpieczeń z ubezpieczeniowym funduszem kapitałowym;</a:t>
            </a:r>
          </a:p>
          <a:p>
            <a:r>
              <a:rPr lang="pl-PL" dirty="0" smtClean="0"/>
              <a:t>posiadać </a:t>
            </a:r>
            <a:r>
              <a:rPr lang="pl-PL" dirty="0"/>
              <a:t>kapitał własny, a w przypadku zakładów ubezpieczeń – dopuszczone środki własne, w wysokości co najmniej 25 mln zł, w tym co najmniej 10 mln zł w środkach płynnych;</a:t>
            </a:r>
          </a:p>
          <a:p>
            <a:r>
              <a:rPr lang="pl-PL" dirty="0"/>
              <a:t>zarządzać odpowiednią liczbą funduszy lub subfunduszy zdefiniowanej daty.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11233093" y="6591775"/>
            <a:ext cx="323807" cy="92333"/>
          </a:xfrm>
        </p:spPr>
        <p:txBody>
          <a:bodyPr/>
          <a:lstStyle/>
          <a:p>
            <a:r>
              <a:rPr lang="pl-PL" dirty="0"/>
              <a:t>PPK w LP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69611" y="6517302"/>
            <a:ext cx="88165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06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20 instytucji finansowych na Portalu PPK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0"/>
          </p:nvPr>
        </p:nvPicPr>
        <p:blipFill>
          <a:blip r:embed="rId3"/>
          <a:stretch>
            <a:fillRect/>
          </a:stretch>
        </p:blipFill>
        <p:spPr>
          <a:xfrm>
            <a:off x="284859" y="1451659"/>
            <a:ext cx="1605148" cy="1018833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11233093" y="6591775"/>
            <a:ext cx="323807" cy="92333"/>
          </a:xfrm>
        </p:spPr>
        <p:txBody>
          <a:bodyPr/>
          <a:lstStyle/>
          <a:p>
            <a:r>
              <a:rPr lang="pl-PL" dirty="0"/>
              <a:t>PPK w LP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69611" y="6517302"/>
            <a:ext cx="88165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1038" y="1451683"/>
            <a:ext cx="1623058" cy="10188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2882" y="1461184"/>
            <a:ext cx="1644822" cy="10188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3616" y="1461184"/>
            <a:ext cx="1581569" cy="10188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1609" y="1491806"/>
            <a:ext cx="1575116" cy="10188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1516" y="2754571"/>
            <a:ext cx="1755093" cy="104683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10280" y="1472159"/>
            <a:ext cx="1513873" cy="10188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96152" y="2754572"/>
            <a:ext cx="1696421" cy="10468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36495" y="2736657"/>
            <a:ext cx="1740544" cy="104683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87900" y="2754570"/>
            <a:ext cx="1537012" cy="104683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26581" y="2736656"/>
            <a:ext cx="1671899" cy="104683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15207" y="2754572"/>
            <a:ext cx="1512702" cy="104683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6579" y="3914922"/>
            <a:ext cx="1746323" cy="108256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009137" y="3949388"/>
            <a:ext cx="1767902" cy="108256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44930" y="3933402"/>
            <a:ext cx="1679166" cy="108256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30413" y="3949389"/>
            <a:ext cx="1668067" cy="108256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853185" y="3949389"/>
            <a:ext cx="1781007" cy="108256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786474" y="3933401"/>
            <a:ext cx="1767202" cy="108256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23937" y="5191834"/>
            <a:ext cx="1765093" cy="107940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105452" y="5191834"/>
            <a:ext cx="1718644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71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2"/>
            <a:ext cx="7669213" cy="369332"/>
          </a:xfrm>
        </p:spPr>
        <p:txBody>
          <a:bodyPr/>
          <a:lstStyle/>
          <a:p>
            <a:r>
              <a:rPr lang="pl-PL" dirty="0"/>
              <a:t>Kto będzie dbał o bezpieczeństwo </a:t>
            </a:r>
            <a:r>
              <a:rPr lang="pl-PL" dirty="0" smtClean="0"/>
              <a:t>środków </a:t>
            </a:r>
            <a:r>
              <a:rPr lang="pl-PL" dirty="0"/>
              <a:t>w </a:t>
            </a:r>
            <a:r>
              <a:rPr lang="pl-PL" dirty="0" smtClean="0"/>
              <a:t>PPK?</a:t>
            </a:r>
            <a:endParaRPr lang="pl-PL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11233093" y="6591775"/>
            <a:ext cx="323807" cy="92333"/>
          </a:xfrm>
        </p:spPr>
        <p:txBody>
          <a:bodyPr/>
          <a:lstStyle/>
          <a:p>
            <a:r>
              <a:rPr lang="pl-PL" dirty="0"/>
              <a:t>PPK w LP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69611" y="6517302"/>
            <a:ext cx="88165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599031" y="1475635"/>
            <a:ext cx="11170579" cy="4496346"/>
          </a:xfrm>
        </p:spPr>
        <p:txBody>
          <a:bodyPr/>
          <a:lstStyle/>
          <a:p>
            <a:r>
              <a:rPr lang="pl-PL" dirty="0" smtClean="0"/>
              <a:t>Nadzór </a:t>
            </a:r>
            <a:r>
              <a:rPr lang="pl-PL" dirty="0"/>
              <a:t>nad instytucjami finansowymi w zakresie zgodności z </a:t>
            </a:r>
            <a:r>
              <a:rPr lang="pl-PL" dirty="0" smtClean="0"/>
              <a:t>prawem sprawować </a:t>
            </a:r>
            <a:r>
              <a:rPr lang="pl-PL" dirty="0"/>
              <a:t>będzie</a:t>
            </a:r>
          </a:p>
          <a:p>
            <a:pPr marL="0" indent="0">
              <a:buNone/>
            </a:pPr>
            <a:r>
              <a:rPr lang="pl-PL" dirty="0"/>
              <a:t> </a:t>
            </a:r>
            <a:r>
              <a:rPr lang="pl-PL" dirty="0" smtClean="0"/>
              <a:t> </a:t>
            </a:r>
            <a:r>
              <a:rPr lang="pl-PL" b="1" dirty="0" smtClean="0"/>
              <a:t> Komisja </a:t>
            </a:r>
            <a:r>
              <a:rPr lang="pl-PL" b="1" dirty="0"/>
              <a:t>Nadzoru </a:t>
            </a:r>
            <a:r>
              <a:rPr lang="pl-PL" b="1" dirty="0" smtClean="0"/>
              <a:t>Finansowego (KNF)</a:t>
            </a:r>
            <a:endParaRPr lang="pl-PL" b="1" dirty="0"/>
          </a:p>
          <a:p>
            <a:r>
              <a:rPr lang="pl-PL" dirty="0"/>
              <a:t>Podmioty zarządzające muszą spełnić szereg określonych ustawowo wymogów, by zostać dopuszczone do zarządzania środkami </a:t>
            </a:r>
            <a:r>
              <a:rPr lang="pl-PL" dirty="0" smtClean="0"/>
              <a:t>gromadzonymi w </a:t>
            </a:r>
            <a:r>
              <a:rPr lang="pl-PL" dirty="0"/>
              <a:t>PPK. Twoimi oszczędnościami w PPK będzie mogła zarządzać tylko instytucja, która posiada odpowiednie doświadczenie i środki </a:t>
            </a:r>
            <a:r>
              <a:rPr lang="pl-PL" dirty="0" smtClean="0"/>
              <a:t>opisane w </a:t>
            </a:r>
            <a:r>
              <a:rPr lang="pl-PL" dirty="0"/>
              <a:t>ustawie.</a:t>
            </a:r>
          </a:p>
          <a:p>
            <a:r>
              <a:rPr lang="pl-PL" dirty="0"/>
              <a:t>Gromadzone środki będą inwestowane w fundusze zdefiniowanej daty, których polityka inwestycyjna w miarę zbliżania się Twojego wieku</a:t>
            </a:r>
          </a:p>
          <a:p>
            <a:r>
              <a:rPr lang="pl-PL" dirty="0"/>
              <a:t>do 60. roku życia będzie się automatycznie zmieniała w taki sposób, aby ograniczyć poziom ryzyka inwestycyjnego.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32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2"/>
            <a:ext cx="9383950" cy="738664"/>
          </a:xfrm>
        </p:spPr>
        <p:txBody>
          <a:bodyPr/>
          <a:lstStyle/>
          <a:p>
            <a:r>
              <a:rPr lang="pl-PL" dirty="0"/>
              <a:t> 8 </a:t>
            </a:r>
            <a:r>
              <a:rPr lang="pl-PL" dirty="0" smtClean="0"/>
              <a:t>subfunduszy </a:t>
            </a:r>
            <a:r>
              <a:rPr lang="pl-PL" dirty="0"/>
              <a:t>zdefiniowanej daty wydzielonych w ramach Allianz Plan Emerytalny SFIO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11233093" y="6591775"/>
            <a:ext cx="323807" cy="92333"/>
          </a:xfrm>
        </p:spPr>
        <p:txBody>
          <a:bodyPr/>
          <a:lstStyle/>
          <a:p>
            <a:r>
              <a:rPr lang="pl-PL" dirty="0"/>
              <a:t>PPK w LP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69611" y="6517302"/>
            <a:ext cx="88165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0"/>
          </p:nvPr>
        </p:nvPicPr>
        <p:blipFill>
          <a:blip r:embed="rId3"/>
          <a:stretch>
            <a:fillRect/>
          </a:stretch>
        </p:blipFill>
        <p:spPr>
          <a:xfrm>
            <a:off x="742699" y="1418140"/>
            <a:ext cx="10369163" cy="456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75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2"/>
            <a:ext cx="7669213" cy="369332"/>
          </a:xfrm>
        </p:spPr>
        <p:txBody>
          <a:bodyPr/>
          <a:lstStyle/>
          <a:p>
            <a:r>
              <a:rPr lang="pl-PL" dirty="0" smtClean="0"/>
              <a:t>Kiedy można wypłacić zebrane oszczędności?</a:t>
            </a:r>
            <a:endParaRPr lang="pl-PL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11233093" y="6591775"/>
            <a:ext cx="323807" cy="92333"/>
          </a:xfrm>
        </p:spPr>
        <p:txBody>
          <a:bodyPr/>
          <a:lstStyle/>
          <a:p>
            <a:r>
              <a:rPr lang="pl-PL" dirty="0"/>
              <a:t>PPK w LP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69611" y="6517302"/>
            <a:ext cx="88165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599031" y="1475635"/>
            <a:ext cx="11170579" cy="4496346"/>
          </a:xfrm>
        </p:spPr>
        <p:txBody>
          <a:bodyPr/>
          <a:lstStyle/>
          <a:p>
            <a:r>
              <a:rPr lang="pl-PL" b="1" dirty="0"/>
              <a:t>Po 60. roku życia</a:t>
            </a:r>
            <a:r>
              <a:rPr lang="pl-PL" dirty="0"/>
              <a:t> 25% jednorazowo, a 75% w co najmniej 120 ratach i przez minimum 10 lat </a:t>
            </a:r>
            <a:r>
              <a:rPr lang="pl-PL" dirty="0" smtClean="0"/>
              <a:t>(zmniejszenie liczby rat, w których wypłacane będą pozostałe środki – w tym wypłata całej kwoty jednorazowo, będzie się wiązać z koniecznością zapłaty podatku </a:t>
            </a:r>
            <a:r>
              <a:rPr lang="pl-PL" dirty="0" smtClean="0"/>
              <a:t>lub </a:t>
            </a:r>
            <a:r>
              <a:rPr lang="pl-PL" dirty="0" smtClean="0"/>
              <a:t>100% jako wypłata transferowa do zakładu ubezpieczeń na świadczenia okresowe lub dożywotnie lub 100% w ramach świadczenia małżeńskiego w co najmniej 120 miesięcznych ratach jeśli jeden z małżonków </a:t>
            </a:r>
            <a:r>
              <a:rPr lang="pl-PL" dirty="0" smtClean="0"/>
              <a:t>również osiągnął </a:t>
            </a:r>
            <a:r>
              <a:rPr lang="pl-PL" dirty="0" smtClean="0"/>
              <a:t>60 rok </a:t>
            </a:r>
            <a:r>
              <a:rPr lang="pl-PL" dirty="0" smtClean="0"/>
              <a:t>życia i PPK ma w tej samej Instytucji Finansowej</a:t>
            </a:r>
            <a:endParaRPr lang="pl-PL" dirty="0" smtClean="0"/>
          </a:p>
          <a:p>
            <a:r>
              <a:rPr lang="pl-PL" b="1" dirty="0" smtClean="0"/>
              <a:t>Wcześniej</a:t>
            </a:r>
            <a:r>
              <a:rPr lang="pl-PL" dirty="0" smtClean="0"/>
              <a:t> - w </a:t>
            </a:r>
            <a:r>
              <a:rPr lang="pl-PL" dirty="0"/>
              <a:t>sytuacji:  poważnej choroby Twojej, Twojego współmałżonka lub dziecka  (do 25% środków bez obowiązku zwrotu</a:t>
            </a:r>
            <a:r>
              <a:rPr lang="pl-PL" dirty="0" smtClean="0"/>
              <a:t>)</a:t>
            </a:r>
          </a:p>
          <a:p>
            <a:r>
              <a:rPr lang="pl-PL" dirty="0" smtClean="0"/>
              <a:t>Oraz na pokrycie </a:t>
            </a:r>
            <a:r>
              <a:rPr lang="pl-PL" dirty="0"/>
              <a:t>wkładu własnego, jeśli bierzesz kredyt na mieszkanie </a:t>
            </a:r>
            <a:r>
              <a:rPr lang="pl-PL" dirty="0" smtClean="0"/>
              <a:t>lub </a:t>
            </a:r>
            <a:r>
              <a:rPr lang="pl-PL" dirty="0"/>
              <a:t>budowę domu (dla osób przed ukończeniem 45 lat,  do 100% środków z obowiązkiem </a:t>
            </a:r>
            <a:r>
              <a:rPr lang="pl-PL" dirty="0" smtClean="0"/>
              <a:t>zwrotu w ciągu max 15 lat) tylko raz</a:t>
            </a:r>
          </a:p>
          <a:p>
            <a:r>
              <a:rPr lang="pl-PL" dirty="0" smtClean="0"/>
              <a:t>Lub też w </a:t>
            </a:r>
            <a:r>
              <a:rPr lang="pl-PL" dirty="0"/>
              <a:t>dowolnym </a:t>
            </a:r>
            <a:r>
              <a:rPr lang="pl-PL" dirty="0" smtClean="0"/>
              <a:t>momencie, składając </a:t>
            </a:r>
            <a:r>
              <a:rPr lang="pl-PL" dirty="0"/>
              <a:t>wniosek o zwrot </a:t>
            </a:r>
            <a:r>
              <a:rPr lang="pl-PL" dirty="0" smtClean="0"/>
              <a:t>środków ale wtedy zgromadzone oszczędności </a:t>
            </a:r>
            <a:r>
              <a:rPr lang="pl-PL" dirty="0"/>
              <a:t>pomniejszone </a:t>
            </a:r>
            <a:r>
              <a:rPr lang="pl-PL" dirty="0" smtClean="0"/>
              <a:t>będą o</a:t>
            </a:r>
            <a:r>
              <a:rPr lang="pl-PL" dirty="0" smtClean="0"/>
              <a:t>: podatek </a:t>
            </a:r>
            <a:r>
              <a:rPr lang="pl-PL" dirty="0"/>
              <a:t>od zysków kapitałowych</a:t>
            </a:r>
            <a:r>
              <a:rPr lang="pl-PL" dirty="0" smtClean="0"/>
              <a:t>, 30</a:t>
            </a:r>
            <a:r>
              <a:rPr lang="pl-PL" dirty="0"/>
              <a:t>% środków pochodzących z wpłat po stronie pracodawcy - pobrane 30% zapisywane jest </a:t>
            </a:r>
            <a:r>
              <a:rPr lang="pl-PL" dirty="0" smtClean="0"/>
              <a:t>   pracownikowi </a:t>
            </a:r>
            <a:r>
              <a:rPr lang="pl-PL" dirty="0"/>
              <a:t>jako jego składka na ubezpieczenie emerytalne w </a:t>
            </a:r>
            <a:r>
              <a:rPr lang="pl-PL" dirty="0" smtClean="0"/>
              <a:t>ZUS, środki </a:t>
            </a:r>
            <a:r>
              <a:rPr lang="pl-PL" dirty="0"/>
              <a:t>pochodzące z dopłat od Państwa.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89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65392"/>
            <a:ext cx="7669213" cy="369332"/>
          </a:xfrm>
        </p:spPr>
        <p:txBody>
          <a:bodyPr/>
          <a:lstStyle/>
          <a:p>
            <a:r>
              <a:rPr lang="pl-PL" dirty="0" smtClean="0"/>
              <a:t>Korzyści dla pracowników</a:t>
            </a:r>
            <a:endParaRPr lang="pl-PL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11233093" y="6591775"/>
            <a:ext cx="323807" cy="92333"/>
          </a:xfrm>
        </p:spPr>
        <p:txBody>
          <a:bodyPr/>
          <a:lstStyle/>
          <a:p>
            <a:r>
              <a:rPr lang="pl-PL" dirty="0"/>
              <a:t>PPK w LP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69611" y="6517302"/>
            <a:ext cx="88165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16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803586087"/>
              </p:ext>
            </p:extLst>
          </p:nvPr>
        </p:nvGraphicFramePr>
        <p:xfrm>
          <a:off x="547545" y="1448636"/>
          <a:ext cx="11642868" cy="4826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42868"/>
              </a:tblGrid>
              <a:tr h="699578"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898649">
                <a:tc>
                  <a:txBody>
                    <a:bodyPr/>
                    <a:lstStyle/>
                    <a:p>
                      <a:r>
                        <a:rPr lang="pl-PL" sz="1600" b="1" dirty="0" smtClean="0"/>
                        <a:t>Dostęp do środków</a:t>
                      </a:r>
                      <a:r>
                        <a:rPr lang="pl-PL" sz="1600" dirty="0" smtClean="0"/>
                        <a:t> - zgromadzone środki w PPK będą mogły być wypłacone w każdej chwili. Będzie się to jednak wiązało m.in. z utratą ulg podatkowych oraz dopłat od państwa.</a:t>
                      </a:r>
                      <a:endParaRPr lang="en-US" sz="1600" dirty="0"/>
                    </a:p>
                  </a:txBody>
                  <a:tcPr/>
                </a:tc>
              </a:tr>
              <a:tr h="1164915">
                <a:tc>
                  <a:txBody>
                    <a:bodyPr/>
                    <a:lstStyle/>
                    <a:p>
                      <a:r>
                        <a:rPr lang="pl-PL" sz="1600" b="1" dirty="0" smtClean="0"/>
                        <a:t>Wcześniejsza wypłata z zachowaniem korzyści podatkowych - </a:t>
                      </a:r>
                      <a:r>
                        <a:rPr lang="pl-PL" sz="1600" b="0" dirty="0" smtClean="0"/>
                        <a:t>w</a:t>
                      </a:r>
                      <a:r>
                        <a:rPr lang="pl-PL" sz="1600" dirty="0" smtClean="0"/>
                        <a:t> szczególnych sytuacjach istnieje możliwość wypłacania środków bez utraty korzyści podatkowych. W razie ciężkiej choroby można wypłacić do 25% zgromadzonych środków.</a:t>
                      </a:r>
                      <a:endParaRPr lang="en-US" sz="1600" dirty="0"/>
                    </a:p>
                  </a:txBody>
                  <a:tcPr/>
                </a:tc>
              </a:tr>
              <a:tr h="898649">
                <a:tc>
                  <a:txBody>
                    <a:bodyPr/>
                    <a:lstStyle/>
                    <a:p>
                      <a:r>
                        <a:rPr lang="pl-PL" sz="1600" b="1" dirty="0" smtClean="0"/>
                        <a:t>Wpłata na zakup mieszkania</a:t>
                      </a:r>
                      <a:r>
                        <a:rPr lang="pl-PL" sz="1600" dirty="0" smtClean="0"/>
                        <a:t> - w przypadku zakupu domu lub mieszkania można wypłacić do 100% środków, z koniecznością zwrotu w ciągu 15 lat</a:t>
                      </a:r>
                      <a:endParaRPr lang="en-US" sz="1600" dirty="0"/>
                    </a:p>
                  </a:txBody>
                  <a:tcPr/>
                </a:tc>
              </a:tr>
              <a:tr h="1164915">
                <a:tc>
                  <a:txBody>
                    <a:bodyPr/>
                    <a:lstStyle/>
                    <a:p>
                      <a:r>
                        <a:rPr lang="pl-PL" sz="1600" b="1" dirty="0" smtClean="0"/>
                        <a:t>Zabezpieczenie bliskich</a:t>
                      </a:r>
                      <a:r>
                        <a:rPr lang="pl-PL" sz="1600" dirty="0" smtClean="0"/>
                        <a:t> - oszczędności zgormadzone w PPK będą prywatne i dziedziczone bez podatku od spadków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772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2"/>
            <a:ext cx="7669213" cy="369332"/>
          </a:xfrm>
        </p:spPr>
        <p:txBody>
          <a:bodyPr/>
          <a:lstStyle/>
          <a:p>
            <a:r>
              <a:rPr lang="pl-PL" dirty="0" smtClean="0"/>
              <a:t>Czy można zrezygnować z oszczędzania w PPK?</a:t>
            </a:r>
            <a:endParaRPr lang="pl-PL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11233093" y="6591775"/>
            <a:ext cx="323807" cy="92333"/>
          </a:xfrm>
        </p:spPr>
        <p:txBody>
          <a:bodyPr/>
          <a:lstStyle/>
          <a:p>
            <a:r>
              <a:rPr lang="pl-PL" dirty="0"/>
              <a:t>PPK w LP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69611" y="6517302"/>
            <a:ext cx="88165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599031" y="1475635"/>
            <a:ext cx="11170579" cy="4496346"/>
          </a:xfrm>
        </p:spPr>
        <p:txBody>
          <a:bodyPr/>
          <a:lstStyle/>
          <a:p>
            <a:r>
              <a:rPr lang="pl-PL" dirty="0" smtClean="0"/>
              <a:t>Istnieje </a:t>
            </a:r>
            <a:r>
              <a:rPr lang="pl-PL" dirty="0"/>
              <a:t>możliwość rezygnacji z oszczędzania w PPK poprzez złożenie deklaracji o rezygnacji z dokonywania wpłat do PPK oraz związanych </a:t>
            </a:r>
            <a:r>
              <a:rPr lang="pl-PL" dirty="0" smtClean="0"/>
              <a:t>z tym </a:t>
            </a:r>
            <a:r>
              <a:rPr lang="pl-PL" dirty="0"/>
              <a:t>korzyści, takich jak np. wpłaty Pracodawcy, czy dopłaty ze strony Państwa. </a:t>
            </a:r>
            <a:endParaRPr lang="pl-PL" dirty="0" smtClean="0"/>
          </a:p>
          <a:p>
            <a:r>
              <a:rPr lang="pl-PL" dirty="0" smtClean="0"/>
              <a:t>Z </a:t>
            </a:r>
            <a:r>
              <a:rPr lang="pl-PL" dirty="0"/>
              <a:t>uczestnictwa w PPK </a:t>
            </a:r>
            <a:r>
              <a:rPr lang="pl-PL" dirty="0" smtClean="0"/>
              <a:t>można </a:t>
            </a:r>
            <a:r>
              <a:rPr lang="pl-PL" dirty="0"/>
              <a:t>zrezygnować zarówno na </a:t>
            </a:r>
            <a:r>
              <a:rPr lang="pl-PL" dirty="0" smtClean="0"/>
              <a:t>etapie tworzenia programu, </a:t>
            </a:r>
            <a:r>
              <a:rPr lang="pl-PL" dirty="0"/>
              <a:t>jak i w każdym dowolnym momencie w przyszłości.</a:t>
            </a:r>
          </a:p>
          <a:p>
            <a:r>
              <a:rPr lang="pl-PL" dirty="0" smtClean="0"/>
              <a:t>Wpłaty</a:t>
            </a:r>
            <a:r>
              <a:rPr lang="pl-PL" dirty="0"/>
              <a:t>, które finansuje Pracodawca, stanowią </a:t>
            </a:r>
            <a:r>
              <a:rPr lang="pl-PL" dirty="0" smtClean="0"/>
              <a:t>przychód Pracownika podlegający </a:t>
            </a:r>
            <a:r>
              <a:rPr lang="pl-PL" dirty="0"/>
              <a:t>opodatkowaniu, Pracodawca będzie zobowiązany </a:t>
            </a:r>
            <a:r>
              <a:rPr lang="pl-PL" dirty="0" smtClean="0"/>
              <a:t>potrącić podatek </a:t>
            </a:r>
            <a:r>
              <a:rPr lang="pl-PL" dirty="0"/>
              <a:t>od tych wpłat z </a:t>
            </a:r>
            <a:r>
              <a:rPr lang="pl-PL" dirty="0" smtClean="0"/>
              <a:t>wynagrodzenia Pracownika</a:t>
            </a:r>
            <a:r>
              <a:rPr lang="pl-PL" dirty="0" smtClean="0"/>
              <a:t>.</a:t>
            </a:r>
          </a:p>
          <a:p>
            <a:r>
              <a:rPr lang="pl-PL" dirty="0" smtClean="0"/>
              <a:t>Co 4 lata pracodawca będzie ponownie zobowiązany dokonywać wpłat za pracowników, którzy wcześniej złożyli deklarację rezygnacji. Pierwszy termin ponownego automatycznego wznowienia wpłat przypada 1 kwietnia 2023</a:t>
            </a: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1975060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65392"/>
            <a:ext cx="7669213" cy="369332"/>
          </a:xfrm>
        </p:spPr>
        <p:txBody>
          <a:bodyPr/>
          <a:lstStyle/>
          <a:p>
            <a:r>
              <a:rPr lang="pl-PL" dirty="0" smtClean="0"/>
              <a:t>Więcej informacji…</a:t>
            </a:r>
            <a:endParaRPr lang="pl-PL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11233093" y="6591775"/>
            <a:ext cx="323807" cy="92333"/>
          </a:xfrm>
        </p:spPr>
        <p:txBody>
          <a:bodyPr/>
          <a:lstStyle/>
          <a:p>
            <a:r>
              <a:rPr lang="pl-PL" dirty="0"/>
              <a:t>PPK w LP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69611" y="6517302"/>
            <a:ext cx="88165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pl-PL" dirty="0" smtClean="0">
              <a:hlinkClick r:id="rId3"/>
            </a:endParaRPr>
          </a:p>
          <a:p>
            <a:endParaRPr lang="pl-PL" dirty="0">
              <a:hlinkClick r:id="rId3"/>
            </a:endParaRPr>
          </a:p>
          <a:p>
            <a:endParaRPr lang="pl-PL" dirty="0" smtClean="0">
              <a:hlinkClick r:id="rId3"/>
            </a:endParaRPr>
          </a:p>
          <a:p>
            <a:endParaRPr lang="pl-PL" dirty="0">
              <a:hlinkClick r:id="rId3"/>
            </a:endParaRPr>
          </a:p>
          <a:p>
            <a:endParaRPr lang="pl-PL" dirty="0" smtClean="0">
              <a:hlinkClick r:id="rId3"/>
            </a:endParaRPr>
          </a:p>
          <a:p>
            <a:endParaRPr lang="pl-PL" dirty="0" smtClean="0">
              <a:hlinkClick r:id="rId3"/>
            </a:endParaRPr>
          </a:p>
          <a:p>
            <a:pPr marL="0" indent="0" algn="ctr">
              <a:buNone/>
            </a:pP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://www.mojeppk.pl</a:t>
            </a:r>
            <a:r>
              <a:rPr lang="en-US" dirty="0" smtClean="0">
                <a:hlinkClick r:id="rId3"/>
              </a:rPr>
              <a:t>/</a:t>
            </a:r>
            <a:endParaRPr lang="pl-PL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1916" y="1549552"/>
            <a:ext cx="3887529" cy="180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67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2"/>
            <a:ext cx="7669213" cy="369332"/>
          </a:xfrm>
        </p:spPr>
        <p:txBody>
          <a:bodyPr/>
          <a:lstStyle/>
          <a:p>
            <a:r>
              <a:rPr lang="pl-PL" dirty="0" smtClean="0"/>
              <a:t>Pytania i odpowiedzi</a:t>
            </a:r>
            <a:endParaRPr lang="pl-PL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11233093" y="6591775"/>
            <a:ext cx="323807" cy="92333"/>
          </a:xfrm>
        </p:spPr>
        <p:txBody>
          <a:bodyPr/>
          <a:lstStyle/>
          <a:p>
            <a:r>
              <a:rPr lang="pl-PL" dirty="0"/>
              <a:t>PPK w LP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69611" y="6517302"/>
            <a:ext cx="88165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599031" y="1475635"/>
            <a:ext cx="11170579" cy="4496346"/>
          </a:xfrm>
        </p:spPr>
        <p:txBody>
          <a:bodyPr/>
          <a:lstStyle/>
          <a:p>
            <a:r>
              <a:rPr lang="pl-PL" dirty="0" smtClean="0"/>
              <a:t>Zapraszam do zadawania pytań </a:t>
            </a:r>
            <a:r>
              <a:rPr lang="pl-PL" dirty="0" smtClean="0">
                <a:sym typeface="Wingdings" panose="05000000000000000000" pitchFamily="2" charset="2"/>
              </a:rPr>
              <a:t></a:t>
            </a:r>
            <a:endParaRPr lang="pl-PL" dirty="0"/>
          </a:p>
          <a:p>
            <a:endParaRPr lang="pl-PL" dirty="0" smtClean="0"/>
          </a:p>
          <a:p>
            <a:endParaRPr lang="pl-PL" dirty="0" smtClean="0"/>
          </a:p>
          <a:p>
            <a:pPr marL="0" indent="0">
              <a:buNone/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134308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Pracownicze</a:t>
            </a:r>
            <a:r>
              <a:rPr lang="en-US" dirty="0"/>
              <a:t> </a:t>
            </a:r>
            <a:r>
              <a:rPr lang="en-US" dirty="0" err="1"/>
              <a:t>Plany</a:t>
            </a:r>
            <a:r>
              <a:rPr lang="en-US" dirty="0"/>
              <a:t> </a:t>
            </a:r>
            <a:r>
              <a:rPr lang="en-US" dirty="0" err="1" smtClean="0"/>
              <a:t>Kapitałowe</a:t>
            </a:r>
            <a:r>
              <a:rPr lang="pl-PL" dirty="0" smtClean="0"/>
              <a:t> to…</a:t>
            </a:r>
            <a:endParaRPr lang="en-US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0"/>
          </p:nvPr>
        </p:nvSpPr>
        <p:spPr>
          <a:xfrm>
            <a:off x="400679" y="1503913"/>
            <a:ext cx="11368932" cy="4496346"/>
          </a:xfrm>
        </p:spPr>
        <p:txBody>
          <a:bodyPr/>
          <a:lstStyle/>
          <a:p>
            <a:r>
              <a:rPr lang="pl-PL" b="1" dirty="0" smtClean="0"/>
              <a:t>dobrowolny</a:t>
            </a:r>
            <a:r>
              <a:rPr lang="pl-PL" b="1" dirty="0"/>
              <a:t>, prywatny system długoterminowego oszczędzania, dostępny </a:t>
            </a:r>
            <a:r>
              <a:rPr lang="pl-PL" b="1" dirty="0" smtClean="0"/>
              <a:t>automatycznie dla </a:t>
            </a:r>
            <a:r>
              <a:rPr lang="pl-PL" b="1" dirty="0"/>
              <a:t>wszystkich </a:t>
            </a:r>
            <a:r>
              <a:rPr lang="pl-PL" b="1" dirty="0" smtClean="0"/>
              <a:t>zatrudnionych </a:t>
            </a:r>
            <a:r>
              <a:rPr lang="pl-PL" b="1" dirty="0"/>
              <a:t>osób </a:t>
            </a:r>
            <a:r>
              <a:rPr lang="pl-PL" b="1" dirty="0" smtClean="0"/>
              <a:t>w </a:t>
            </a:r>
            <a:r>
              <a:rPr lang="pl-PL" b="1" dirty="0"/>
              <a:t>wieku od 18 do 54 lat</a:t>
            </a:r>
            <a:r>
              <a:rPr lang="pl-PL" dirty="0"/>
              <a:t> (od </a:t>
            </a:r>
            <a:r>
              <a:rPr lang="pl-PL" dirty="0" smtClean="0"/>
              <a:t>55 r. ż. </a:t>
            </a:r>
            <a:r>
              <a:rPr lang="pl-PL" dirty="0"/>
              <a:t>pracownik samodzielnie składa wniosek o przystąpienie do programu) </a:t>
            </a:r>
            <a:r>
              <a:rPr lang="pl-PL" dirty="0" smtClean="0"/>
              <a:t>które podlegają </a:t>
            </a:r>
            <a:r>
              <a:rPr lang="pl-PL" dirty="0"/>
              <a:t>obowiązkowo ubezpieczeniom </a:t>
            </a:r>
            <a:r>
              <a:rPr lang="pl-PL" dirty="0" smtClean="0"/>
              <a:t>emerytalnym </a:t>
            </a:r>
            <a:r>
              <a:rPr lang="pl-PL" dirty="0"/>
              <a:t>i </a:t>
            </a:r>
            <a:r>
              <a:rPr lang="pl-PL" dirty="0" smtClean="0"/>
              <a:t>rentowym, po 70 r.ż. przystąpienie jest niemożliwe</a:t>
            </a:r>
            <a:endParaRPr lang="pl-PL" dirty="0" smtClean="0"/>
          </a:p>
          <a:p>
            <a:r>
              <a:rPr lang="pl-PL" b="1" dirty="0" smtClean="0"/>
              <a:t>tworzony jest przez Pracownika</a:t>
            </a:r>
            <a:r>
              <a:rPr lang="pl-PL" b="1" dirty="0"/>
              <a:t>, </a:t>
            </a:r>
            <a:r>
              <a:rPr lang="pl-PL" b="1" dirty="0" smtClean="0"/>
              <a:t>Pracodawcę i Państwo</a:t>
            </a:r>
            <a:endParaRPr lang="pl-PL" b="1" dirty="0"/>
          </a:p>
          <a:p>
            <a:r>
              <a:rPr lang="pl-PL" b="1" dirty="0" smtClean="0"/>
              <a:t>jest obligatoryjny </a:t>
            </a:r>
            <a:r>
              <a:rPr lang="pl-PL" b="1" dirty="0"/>
              <a:t>dla Pracodawców i </a:t>
            </a:r>
            <a:r>
              <a:rPr lang="pl-PL" b="1" dirty="0" smtClean="0"/>
              <a:t>dobrowolny </a:t>
            </a:r>
            <a:r>
              <a:rPr lang="pl-PL" b="1" dirty="0"/>
              <a:t>dla Pracowników</a:t>
            </a:r>
            <a:r>
              <a:rPr lang="pl-PL" dirty="0"/>
              <a:t> </a:t>
            </a:r>
            <a:r>
              <a:rPr lang="pl-PL" dirty="0" smtClean="0"/>
              <a:t>(mogą złożyć deklarację rezygnacji)</a:t>
            </a:r>
            <a:endParaRPr lang="pl-PL" dirty="0"/>
          </a:p>
          <a:p>
            <a:r>
              <a:rPr lang="pl-PL" dirty="0" smtClean="0"/>
              <a:t>jest </a:t>
            </a:r>
            <a:r>
              <a:rPr lang="pl-PL" dirty="0"/>
              <a:t>to system kapitałowy, który nie jest częścią publicznego systemu emerytalnego, dlatego oszczędności na </a:t>
            </a:r>
            <a:r>
              <a:rPr lang="pl-PL" dirty="0" smtClean="0"/>
              <a:t>rachunku </a:t>
            </a:r>
            <a:r>
              <a:rPr lang="pl-PL" dirty="0"/>
              <a:t>są prywatne, podlegają </a:t>
            </a:r>
            <a:r>
              <a:rPr lang="pl-PL" dirty="0" smtClean="0"/>
              <a:t>całkowicie </a:t>
            </a:r>
            <a:r>
              <a:rPr lang="pl-PL" dirty="0"/>
              <a:t>dziedziczeniu, nie podlegają zajęciom </a:t>
            </a:r>
            <a:r>
              <a:rPr lang="pl-PL" dirty="0" smtClean="0"/>
              <a:t>komorniczych </a:t>
            </a:r>
            <a:r>
              <a:rPr lang="pl-PL" dirty="0"/>
              <a:t>(za wyjątkiem zobowiązań </a:t>
            </a:r>
            <a:r>
              <a:rPr lang="pl-PL" dirty="0" smtClean="0"/>
              <a:t>alimentacyjnych) </a:t>
            </a:r>
            <a:r>
              <a:rPr lang="pl-PL" dirty="0"/>
              <a:t>i mogą być w każdej chwili </a:t>
            </a:r>
            <a:r>
              <a:rPr lang="pl-PL" dirty="0" smtClean="0"/>
              <a:t>wycofane</a:t>
            </a:r>
          </a:p>
          <a:p>
            <a:pPr marL="0" indent="0">
              <a:buNone/>
            </a:pPr>
            <a:r>
              <a:rPr lang="pl-PL" dirty="0" smtClean="0"/>
              <a:t>Celem </a:t>
            </a:r>
            <a:r>
              <a:rPr lang="pl-PL" dirty="0"/>
              <a:t>powstania Pracowniczych Planów Kapitałowych (PPK)  jest wspieranie osób zatrudnionych w długoterminowym  gromadzeniu oszczędności  na cele emerytalne</a:t>
            </a:r>
            <a:r>
              <a:rPr lang="pl-PL" dirty="0" smtClean="0"/>
              <a:t>.</a:t>
            </a:r>
          </a:p>
          <a:p>
            <a:pPr marL="0" indent="0">
              <a:buNone/>
            </a:pPr>
            <a:r>
              <a:rPr lang="pl-PL" dirty="0"/>
              <a:t>PPK </a:t>
            </a:r>
            <a:r>
              <a:rPr lang="pl-PL" dirty="0" smtClean="0"/>
              <a:t>obejmą 3,3 </a:t>
            </a:r>
            <a:r>
              <a:rPr lang="pl-PL" dirty="0"/>
              <a:t>mln Polaków w 2019 r</a:t>
            </a:r>
            <a:r>
              <a:rPr lang="pl-PL" dirty="0" smtClean="0"/>
              <a:t>. </a:t>
            </a:r>
            <a:r>
              <a:rPr lang="pl-PL" dirty="0"/>
              <a:t>i 11 mln Polaków w 2020 r.</a:t>
            </a:r>
          </a:p>
          <a:p>
            <a:endParaRPr lang="pl-PL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11233093" y="6591775"/>
            <a:ext cx="323807" cy="92333"/>
          </a:xfrm>
        </p:spPr>
        <p:txBody>
          <a:bodyPr/>
          <a:lstStyle/>
          <a:p>
            <a:r>
              <a:rPr lang="pl-PL" dirty="0"/>
              <a:t>PPK w LP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69611" y="6517302"/>
            <a:ext cx="88165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28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3296178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5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21597" y="1805319"/>
            <a:ext cx="7137633" cy="830997"/>
          </a:xfrm>
        </p:spPr>
        <p:txBody>
          <a:bodyPr/>
          <a:lstStyle/>
          <a:p>
            <a:pPr algn="ctr"/>
            <a:r>
              <a:rPr lang="pl-PL" sz="5400" dirty="0" smtClean="0"/>
              <a:t>Dziękuję za uwagę</a:t>
            </a:r>
            <a:r>
              <a:rPr lang="en-US" sz="5400" dirty="0" smtClean="0"/>
              <a:t>!</a:t>
            </a:r>
            <a:endParaRPr lang="en-US" sz="5400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PAYBACK</a:t>
            </a:r>
            <a:endParaRPr lang="en-US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/>
          </p:nvPr>
        </p:nvSpPr>
        <p:spPr>
          <a:xfrm>
            <a:off x="4216166" y="3587442"/>
            <a:ext cx="4704809" cy="1184940"/>
          </a:xfrm>
        </p:spPr>
        <p:txBody>
          <a:bodyPr/>
          <a:lstStyle/>
          <a:p>
            <a:r>
              <a:rPr lang="pl-PL" b="1" dirty="0" smtClean="0">
                <a:solidFill>
                  <a:srgbClr val="C50A30"/>
                </a:solidFill>
                <a:latin typeface="PAYBACK Script" panose="03080502030202030402" pitchFamily="66" charset="0"/>
              </a:rPr>
              <a:t>Iwona </a:t>
            </a:r>
            <a:r>
              <a:rPr lang="pl-PL" b="1" dirty="0">
                <a:solidFill>
                  <a:srgbClr val="C50A30"/>
                </a:solidFill>
                <a:latin typeface="PAYBACK Script" panose="03080502030202030402" pitchFamily="66" charset="0"/>
              </a:rPr>
              <a:t>Jeznach</a:t>
            </a:r>
            <a:endParaRPr lang="en-US" b="1" dirty="0">
              <a:solidFill>
                <a:srgbClr val="C50A30"/>
              </a:solidFill>
              <a:latin typeface="PAYBACK Script" panose="03080502030202030402" pitchFamily="66" charset="0"/>
            </a:endParaRPr>
          </a:p>
          <a:p>
            <a:r>
              <a:rPr lang="pl-PL" dirty="0"/>
              <a:t>HR </a:t>
            </a:r>
            <a:r>
              <a:rPr lang="pl-PL" dirty="0" err="1"/>
              <a:t>Specialist</a:t>
            </a:r>
            <a:endParaRPr lang="en-US" dirty="0"/>
          </a:p>
          <a:p>
            <a:endParaRPr lang="pl-PL" dirty="0"/>
          </a:p>
          <a:p>
            <a:r>
              <a:rPr lang="pl-PL" dirty="0"/>
              <a:t>Phone 103 </a:t>
            </a:r>
            <a:endParaRPr lang="en-US" dirty="0"/>
          </a:p>
          <a:p>
            <a:r>
              <a:rPr lang="en-US" dirty="0"/>
              <a:t>Phone +4</a:t>
            </a:r>
            <a:r>
              <a:rPr lang="pl-PL" dirty="0"/>
              <a:t>8 519-066-840</a:t>
            </a:r>
          </a:p>
        </p:txBody>
      </p:sp>
      <p:pic>
        <p:nvPicPr>
          <p:cNvPr id="8" name="Grafik 48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677662" y="511029"/>
            <a:ext cx="2176672" cy="1950063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41514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Kogo nie dotyczy obowiązek tworzenia PPK?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10"/>
          </p:nvPr>
        </p:nvSpPr>
        <p:spPr>
          <a:xfrm>
            <a:off x="400679" y="1503913"/>
            <a:ext cx="11368932" cy="4496346"/>
          </a:xfrm>
        </p:spPr>
        <p:txBody>
          <a:bodyPr/>
          <a:lstStyle/>
          <a:p>
            <a:pPr marL="0" indent="0">
              <a:buNone/>
            </a:pPr>
            <a:r>
              <a:rPr lang="pl-PL" dirty="0" smtClean="0"/>
              <a:t>Zgodnie </a:t>
            </a:r>
            <a:r>
              <a:rPr lang="pl-PL" dirty="0"/>
              <a:t>z ustawą o PPK jej przepisów nie stosuje się do:</a:t>
            </a:r>
          </a:p>
          <a:p>
            <a:r>
              <a:rPr lang="pl-PL" b="1" dirty="0" smtClean="0"/>
              <a:t>mikroprzedsiębiorcy</a:t>
            </a:r>
            <a:r>
              <a:rPr lang="pl-PL" dirty="0"/>
              <a:t>, </a:t>
            </a:r>
            <a:r>
              <a:rPr lang="pl-PL" dirty="0" smtClean="0"/>
              <a:t>jeżeli </a:t>
            </a:r>
            <a:r>
              <a:rPr lang="pl-PL" dirty="0"/>
              <a:t>wszystkie osoby zatrudnione złożą mu deklarację rezygnacji z dokonywania wpłat do </a:t>
            </a:r>
            <a:r>
              <a:rPr lang="pl-PL" dirty="0" smtClean="0"/>
              <a:t>PPK</a:t>
            </a:r>
            <a:endParaRPr lang="pl-PL" dirty="0"/>
          </a:p>
          <a:p>
            <a:r>
              <a:rPr lang="pl-PL" b="1" dirty="0" smtClean="0"/>
              <a:t>osoby </a:t>
            </a:r>
            <a:r>
              <a:rPr lang="pl-PL" b="1" dirty="0"/>
              <a:t>fizycznej</a:t>
            </a:r>
            <a:r>
              <a:rPr lang="pl-PL" dirty="0"/>
              <a:t>, która zatrudnia, w zakresie niezwiązanym z jej działalnością gospodarczą, osobę fizyczną, w zakresie niezwiązanym z działalnością gospodarczą tej osoby (czyli na przykład osoby zatrudniające opiekunki do dzieci lub dorywczą pomoc domową)</a:t>
            </a:r>
          </a:p>
          <a:p>
            <a:r>
              <a:rPr lang="pl-PL" b="1" dirty="0" smtClean="0"/>
              <a:t>pracodawca,</a:t>
            </a:r>
            <a:r>
              <a:rPr lang="pl-PL" dirty="0" smtClean="0"/>
              <a:t> </a:t>
            </a:r>
            <a:r>
              <a:rPr lang="pl-PL" dirty="0"/>
              <a:t>który </a:t>
            </a:r>
            <a:r>
              <a:rPr lang="pl-PL" dirty="0" smtClean="0"/>
              <a:t>prowadzi Pracownicze Plany Emerytalne (PPE) </a:t>
            </a:r>
            <a:r>
              <a:rPr lang="pl-PL" dirty="0"/>
              <a:t>w </a:t>
            </a:r>
            <a:r>
              <a:rPr lang="pl-PL" dirty="0" smtClean="0"/>
              <a:t>których </a:t>
            </a:r>
            <a:r>
              <a:rPr lang="pl-PL" dirty="0"/>
              <a:t>uczestniczy co najmniej 25% osób zatrudnionych oraz nalicza i odprowadza składki podstawowe </a:t>
            </a:r>
            <a:r>
              <a:rPr lang="pl-PL" dirty="0" smtClean="0"/>
              <a:t>w </a:t>
            </a:r>
            <a:r>
              <a:rPr lang="pl-PL" dirty="0"/>
              <a:t>wysokości co najmniej 3,5% wynagrodzenia.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11233093" y="6591775"/>
            <a:ext cx="323807" cy="92333"/>
          </a:xfrm>
        </p:spPr>
        <p:txBody>
          <a:bodyPr/>
          <a:lstStyle/>
          <a:p>
            <a:r>
              <a:rPr lang="pl-PL" dirty="0"/>
              <a:t>PPK w LP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69611" y="6517302"/>
            <a:ext cx="88165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038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Kogo </a:t>
            </a:r>
            <a:r>
              <a:rPr lang="pl-PL" dirty="0" smtClean="0"/>
              <a:t>i kiedy obejmuje </a:t>
            </a:r>
            <a:r>
              <a:rPr lang="pl-PL" dirty="0"/>
              <a:t>PPK?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10"/>
          </p:nvPr>
        </p:nvSpPr>
        <p:spPr>
          <a:xfrm>
            <a:off x="400679" y="1503913"/>
            <a:ext cx="11368932" cy="4496346"/>
          </a:xfrm>
        </p:spPr>
        <p:txBody>
          <a:bodyPr/>
          <a:lstStyle/>
          <a:p>
            <a:pPr lvl="0"/>
            <a:r>
              <a:rPr lang="pl-PL" b="1" dirty="0"/>
              <a:t>od 1 lipca 2019 r.</a:t>
            </a:r>
            <a:r>
              <a:rPr lang="pl-PL" dirty="0"/>
              <a:t> – firmy zatrudniające co najmniej 250 osób zatrudnionych według stanu na dzień 31 grudnia 2018 r.,</a:t>
            </a:r>
            <a:endParaRPr lang="en-US" dirty="0"/>
          </a:p>
          <a:p>
            <a:pPr lvl="0"/>
            <a:r>
              <a:rPr lang="pl-PL" b="1" dirty="0"/>
              <a:t>od 1 stycznia 2020 r.</a:t>
            </a:r>
            <a:r>
              <a:rPr lang="pl-PL" dirty="0"/>
              <a:t> – firmy zatrudniające co najmniej 50 osób zatrudnionych według stanu na dzień 30 czerwca 2019 r.,  </a:t>
            </a:r>
            <a:r>
              <a:rPr lang="pl-PL" b="1" dirty="0" smtClean="0">
                <a:solidFill>
                  <a:schemeClr val="accent1"/>
                </a:solidFill>
              </a:rPr>
              <a:t>(PAYBACK)</a:t>
            </a:r>
          </a:p>
          <a:p>
            <a:pPr marL="0" lvl="0" indent="0">
              <a:buNone/>
            </a:pPr>
            <a:r>
              <a:rPr lang="pl-PL" b="1" dirty="0">
                <a:solidFill>
                  <a:schemeClr val="accent1"/>
                </a:solidFill>
              </a:rPr>
              <a:t>Ustawa o tzw. Tarczy Antykryzysowej, która weszła w życie w dniu 31 marca br. sprawiła, że  zmianie uległy terminy wdrożenia PPK. </a:t>
            </a:r>
          </a:p>
          <a:p>
            <a:pPr marL="0" lvl="0" indent="0">
              <a:buNone/>
            </a:pPr>
            <a:r>
              <a:rPr lang="pl-PL" b="1" dirty="0" smtClean="0">
                <a:solidFill>
                  <a:schemeClr val="accent1"/>
                </a:solidFill>
              </a:rPr>
              <a:t>Nowe </a:t>
            </a:r>
            <a:r>
              <a:rPr lang="pl-PL" b="1" dirty="0">
                <a:solidFill>
                  <a:schemeClr val="accent1"/>
                </a:solidFill>
              </a:rPr>
              <a:t>obowiązujące terminy dla nas to:</a:t>
            </a:r>
          </a:p>
          <a:p>
            <a:pPr marL="0" lvl="0" indent="0">
              <a:buNone/>
            </a:pPr>
            <a:r>
              <a:rPr lang="pl-PL" b="1" dirty="0">
                <a:solidFill>
                  <a:schemeClr val="accent1"/>
                </a:solidFill>
              </a:rPr>
              <a:t>27 października 2020 r. ─  na zawarcie umowy o zarządzanie PPK,</a:t>
            </a:r>
          </a:p>
          <a:p>
            <a:pPr marL="0" lvl="0" indent="0">
              <a:buNone/>
            </a:pPr>
            <a:r>
              <a:rPr lang="pl-PL" b="1" dirty="0">
                <a:solidFill>
                  <a:schemeClr val="accent1"/>
                </a:solidFill>
              </a:rPr>
              <a:t>10 listopada 2020 r. ─  na zawarcie umowy o prowadzenie PPK.</a:t>
            </a:r>
          </a:p>
          <a:p>
            <a:pPr lvl="0"/>
            <a:r>
              <a:rPr lang="pl-PL" b="1" dirty="0" smtClean="0"/>
              <a:t>od </a:t>
            </a:r>
            <a:r>
              <a:rPr lang="pl-PL" b="1" dirty="0"/>
              <a:t>1 lipca 2020 r.</a:t>
            </a:r>
            <a:r>
              <a:rPr lang="pl-PL" dirty="0"/>
              <a:t> – firmy zatrudniające co najmniej 20 osób zatrudnionych według stanu na dzień 31 grudnia 2019 r.,</a:t>
            </a:r>
            <a:endParaRPr lang="en-US" dirty="0"/>
          </a:p>
          <a:p>
            <a:pPr lvl="0"/>
            <a:r>
              <a:rPr lang="pl-PL" b="1" dirty="0"/>
              <a:t>od 1 stycznia 2021 r.</a:t>
            </a:r>
            <a:r>
              <a:rPr lang="pl-PL" dirty="0"/>
              <a:t> – pozostałe podmioty oraz jednostki należące do sektora finansów publicznych niezależnie od tego, ile osób zatrudniają.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11233093" y="6591775"/>
            <a:ext cx="323807" cy="92333"/>
          </a:xfrm>
        </p:spPr>
        <p:txBody>
          <a:bodyPr/>
          <a:lstStyle/>
          <a:p>
            <a:r>
              <a:rPr lang="pl-PL" dirty="0"/>
              <a:t>PPK w LP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69611" y="6517302"/>
            <a:ext cx="88165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86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Kto i ile zapłaci?</a:t>
            </a:r>
            <a:endParaRPr lang="pl-PL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0"/>
          </p:nvPr>
        </p:nvPicPr>
        <p:blipFill>
          <a:blip r:embed="rId3"/>
          <a:stretch>
            <a:fillRect/>
          </a:stretch>
        </p:blipFill>
        <p:spPr>
          <a:xfrm>
            <a:off x="1321027" y="1503363"/>
            <a:ext cx="9364652" cy="4497387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11233093" y="6591775"/>
            <a:ext cx="323807" cy="92333"/>
          </a:xfrm>
        </p:spPr>
        <p:txBody>
          <a:bodyPr/>
          <a:lstStyle/>
          <a:p>
            <a:r>
              <a:rPr lang="pl-PL" dirty="0"/>
              <a:t>PPK w LP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69611" y="6517302"/>
            <a:ext cx="88165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83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Kto i ile zapłaci?</a:t>
            </a:r>
            <a:endParaRPr lang="pl-PL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11233093" y="6591775"/>
            <a:ext cx="323807" cy="92333"/>
          </a:xfrm>
        </p:spPr>
        <p:txBody>
          <a:bodyPr/>
          <a:lstStyle/>
          <a:p>
            <a:r>
              <a:rPr lang="pl-PL" dirty="0"/>
              <a:t>PPK w LP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69611" y="6517302"/>
            <a:ext cx="88165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449956" y="1525814"/>
            <a:ext cx="11229177" cy="4496346"/>
          </a:xfrm>
        </p:spPr>
        <p:txBody>
          <a:bodyPr/>
          <a:lstStyle/>
          <a:p>
            <a:r>
              <a:rPr lang="pl-PL" b="1" dirty="0" smtClean="0"/>
              <a:t>Pracownik</a:t>
            </a:r>
            <a:r>
              <a:rPr lang="pl-PL" dirty="0" smtClean="0"/>
              <a:t> – 2% wpłata podstawowa plus wpłata dobrowolna do 2% </a:t>
            </a:r>
          </a:p>
          <a:p>
            <a:r>
              <a:rPr lang="pl-PL" b="1" dirty="0" smtClean="0"/>
              <a:t>Pracodawca</a:t>
            </a:r>
            <a:r>
              <a:rPr lang="pl-PL" dirty="0" smtClean="0"/>
              <a:t> – 1,5% wpłata podstawowa plus wpłata dobrowolna do 2,5%</a:t>
            </a:r>
          </a:p>
          <a:p>
            <a:r>
              <a:rPr lang="pl-PL" b="1" dirty="0" smtClean="0"/>
              <a:t>Państwo</a:t>
            </a:r>
            <a:r>
              <a:rPr lang="pl-PL" dirty="0" smtClean="0"/>
              <a:t> – wpłata powitalna 250,00 zł (otrzyma ją każdy pracownik, który przez co najmniej 3 pełne miesiące będzie uczestnikiem PPK i na którego rachunek PPK zostaną dokonane wpłaty podstawowe finansowane przez niego przez okres co najmniej 3 miesięcy) plus dopłata roczna 240,00 zł (otrzyma ją każdy pracownik pod warunkiem, że kwota wpłat podstawowych i dodatkowych finansowanych przez pracodawcę i pracownika w danym roku kalendarzowym jest równa co najmniej kwocie wpłat podstawowych należnych od kwoty stanowiącej 6-krotność minimalnego wynagrodzenia obowiązującego w tym roku.</a:t>
            </a:r>
          </a:p>
          <a:p>
            <a:pPr marL="0" indent="0">
              <a:buNone/>
            </a:pPr>
            <a:r>
              <a:rPr lang="pl-PL" b="1" dirty="0" smtClean="0"/>
              <a:t>Przykład:</a:t>
            </a:r>
          </a:p>
          <a:p>
            <a:pPr marL="0" indent="0">
              <a:buNone/>
            </a:pPr>
            <a:r>
              <a:rPr lang="pl-PL" dirty="0" smtClean="0"/>
              <a:t>minimalne wynagrodzenie w 2019 roku wynosiło 2.250,00 zł. Oznacza to, że prawo do dopłaty uzyska uczestnik PPK, na którego rachunek wpłynie kwota 472,20 zł (6x2.250x3,5%)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24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2"/>
            <a:ext cx="7669213" cy="369332"/>
          </a:xfrm>
        </p:spPr>
        <p:txBody>
          <a:bodyPr/>
          <a:lstStyle/>
          <a:p>
            <a:r>
              <a:rPr lang="pl-PL" dirty="0" smtClean="0"/>
              <a:t>Jak to jest liczone?</a:t>
            </a:r>
            <a:endParaRPr lang="pl-PL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11233093" y="6591775"/>
            <a:ext cx="323807" cy="92333"/>
          </a:xfrm>
        </p:spPr>
        <p:txBody>
          <a:bodyPr/>
          <a:lstStyle/>
          <a:p>
            <a:r>
              <a:rPr lang="pl-PL" dirty="0"/>
              <a:t>PPK w LP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69611" y="6517302"/>
            <a:ext cx="88165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599031" y="1475635"/>
            <a:ext cx="11170579" cy="4496346"/>
          </a:xfrm>
        </p:spPr>
        <p:txBody>
          <a:bodyPr/>
          <a:lstStyle/>
          <a:p>
            <a:r>
              <a:rPr lang="pl-PL" dirty="0" smtClean="0"/>
              <a:t>Podstawą naliczenia wpłat jest wynagrodzenie brutto pracownika czyli wynagrodzenie zasadnicze (z umowy) plus inne świadczenia, które stanowią podstawę naliczenia składek na obowiązkowe ubezpieczenie emerytalne i rentowe np. premie, nagrody, </a:t>
            </a:r>
            <a:r>
              <a:rPr lang="pl-PL" dirty="0" smtClean="0"/>
              <a:t>przychód z tytułu używania samochodu służbowego do celów prywatnych, dodatek funkcyjny, P2E (z zastrzeżeniem, że limit 30-krotności nie obowiązuje, wpłaty odprowadzane są od całości wynagrodzenia)</a:t>
            </a:r>
            <a:endParaRPr lang="pl-PL" dirty="0" smtClean="0"/>
          </a:p>
          <a:p>
            <a:r>
              <a:rPr lang="pl-PL" dirty="0" smtClean="0"/>
              <a:t>W </a:t>
            </a:r>
            <a:r>
              <a:rPr lang="pl-PL" dirty="0" err="1" smtClean="0"/>
              <a:t>Enovie</a:t>
            </a:r>
            <a:r>
              <a:rPr lang="pl-PL" dirty="0" smtClean="0"/>
              <a:t> możecie sprawdzić swoje brutto wchodząc w Pulpit pracownika – Dane finansowe – Wypłaty – Roczna karta wynagrodzeń</a:t>
            </a:r>
          </a:p>
          <a:p>
            <a:r>
              <a:rPr lang="pl-PL" dirty="0" smtClean="0"/>
              <a:t>Od składki pracodawcy pracownik płaci podatek w wysokości 17% lub 32% w zależności od progu w jakim się znajduje (32% nadwyżki ponad 85.528,00 zł</a:t>
            </a:r>
            <a:r>
              <a:rPr lang="pl-PL" dirty="0" smtClean="0"/>
              <a:t>)</a:t>
            </a:r>
          </a:p>
          <a:p>
            <a:r>
              <a:rPr lang="pl-PL" dirty="0" smtClean="0"/>
              <a:t>Wpłaty finansowane przez Skarb Państwa są zwolnione z podatku dochodowego od osób fizycznych</a:t>
            </a: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412118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2"/>
            <a:ext cx="7669213" cy="369332"/>
          </a:xfrm>
        </p:spPr>
        <p:txBody>
          <a:bodyPr/>
          <a:lstStyle/>
          <a:p>
            <a:r>
              <a:rPr lang="pl-PL" dirty="0" smtClean="0"/>
              <a:t>Jak to jest liczone?</a:t>
            </a:r>
            <a:endParaRPr lang="pl-PL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11233093" y="6591775"/>
            <a:ext cx="323807" cy="92333"/>
          </a:xfrm>
        </p:spPr>
        <p:txBody>
          <a:bodyPr/>
          <a:lstStyle/>
          <a:p>
            <a:r>
              <a:rPr lang="pl-PL" dirty="0"/>
              <a:t>PPK w LP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69611" y="6517302"/>
            <a:ext cx="88165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599031" y="1475635"/>
            <a:ext cx="11170579" cy="4496346"/>
          </a:xfrm>
        </p:spPr>
        <p:txBody>
          <a:bodyPr/>
          <a:lstStyle/>
          <a:p>
            <a:r>
              <a:rPr lang="pl-PL" b="1" dirty="0" smtClean="0"/>
              <a:t>Przykład: </a:t>
            </a:r>
          </a:p>
          <a:p>
            <a:pPr marL="0" indent="0">
              <a:buNone/>
            </a:pPr>
            <a:r>
              <a:rPr lang="pl-PL" dirty="0" smtClean="0"/>
              <a:t>wynagrodzenie brutto: 5.000,00 zł</a:t>
            </a:r>
          </a:p>
          <a:p>
            <a:pPr marL="0" indent="0">
              <a:buNone/>
            </a:pPr>
            <a:r>
              <a:rPr lang="pl-PL" dirty="0" smtClean="0"/>
              <a:t>składka pracownika 2% = 100,00zł</a:t>
            </a:r>
          </a:p>
          <a:p>
            <a:pPr marL="0" indent="0">
              <a:buNone/>
            </a:pPr>
            <a:r>
              <a:rPr lang="pl-PL" dirty="0" smtClean="0"/>
              <a:t>składka pracodawcy 1,5% = 75,00 zł</a:t>
            </a:r>
          </a:p>
          <a:p>
            <a:pPr marL="0" indent="0">
              <a:buNone/>
            </a:pPr>
            <a:r>
              <a:rPr lang="pl-PL" dirty="0" smtClean="0"/>
              <a:t>podatek od składki pracodawcy (17%) = 13,00 zł</a:t>
            </a:r>
          </a:p>
          <a:p>
            <a:pPr marL="0" indent="0">
              <a:buNone/>
            </a:pPr>
            <a:r>
              <a:rPr lang="pl-PL" dirty="0" smtClean="0"/>
              <a:t>potrącenia: 113,00 zł</a:t>
            </a:r>
          </a:p>
          <a:p>
            <a:pPr marL="0" indent="0">
              <a:buNone/>
            </a:pPr>
            <a:r>
              <a:rPr lang="pl-PL" dirty="0" smtClean="0"/>
              <a:t>netto: </a:t>
            </a:r>
            <a:r>
              <a:rPr lang="pl-PL" dirty="0" smtClean="0"/>
              <a:t>3.500,19 </a:t>
            </a:r>
            <a:r>
              <a:rPr lang="pl-PL" dirty="0" smtClean="0"/>
              <a:t>zł</a:t>
            </a:r>
          </a:p>
          <a:p>
            <a:pPr marL="0" indent="0">
              <a:buNone/>
            </a:pPr>
            <a:r>
              <a:rPr lang="pl-PL" dirty="0" smtClean="0"/>
              <a:t>suma miesięcznych oszczędności: 175,00 zł</a:t>
            </a:r>
          </a:p>
          <a:p>
            <a:pPr marL="0" indent="0">
              <a:buNone/>
            </a:pPr>
            <a:r>
              <a:rPr lang="pl-PL" dirty="0" smtClean="0"/>
              <a:t>oszczędności w PPK po 1 roku z dopłatami Państwa: 2.590,00 </a:t>
            </a:r>
            <a:r>
              <a:rPr lang="pl-PL" dirty="0" smtClean="0"/>
              <a:t>zł</a:t>
            </a:r>
          </a:p>
          <a:p>
            <a:pPr marL="0" indent="0">
              <a:buNone/>
            </a:pPr>
            <a:r>
              <a:rPr lang="pl-PL" b="1" dirty="0" smtClean="0"/>
              <a:t>Sprawdź ile oszczędzisz:</a:t>
            </a:r>
            <a:endParaRPr lang="pl-PL" b="1" dirty="0" smtClean="0"/>
          </a:p>
          <a:p>
            <a:pPr marL="0" indent="0">
              <a:buNone/>
            </a:pP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www.mojeppk.pl/kalkulator.html</a:t>
            </a: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2153865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Jak to działa?</a:t>
            </a:r>
            <a:endParaRPr lang="pl-PL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0"/>
          </p:nvPr>
        </p:nvSpPr>
        <p:spPr>
          <a:xfrm>
            <a:off x="400678" y="1503913"/>
            <a:ext cx="11276209" cy="4496346"/>
          </a:xfrm>
        </p:spPr>
        <p:txBody>
          <a:bodyPr/>
          <a:lstStyle/>
          <a:p>
            <a:r>
              <a:rPr lang="pl-PL" dirty="0" smtClean="0"/>
              <a:t>Dla </a:t>
            </a:r>
            <a:r>
              <a:rPr lang="pl-PL" dirty="0"/>
              <a:t>tych osób zatrudnionych, które będą oszczędzać w </a:t>
            </a:r>
            <a:r>
              <a:rPr lang="pl-PL" dirty="0" smtClean="0"/>
              <a:t>PPK utworzone zostaną indywidualne  rachunki, które zasilane będą comiesięcznymi </a:t>
            </a:r>
            <a:r>
              <a:rPr lang="pl-PL" dirty="0"/>
              <a:t>wpłatami </a:t>
            </a:r>
            <a:r>
              <a:rPr lang="pl-PL" dirty="0" smtClean="0"/>
              <a:t>pracodawców, pracowników </a:t>
            </a:r>
            <a:r>
              <a:rPr lang="pl-PL" dirty="0"/>
              <a:t>oraz wpłatą powitalną i dopłatami rocznymi ze strony państwa. </a:t>
            </a:r>
            <a:endParaRPr lang="pl-PL" dirty="0" smtClean="0"/>
          </a:p>
          <a:p>
            <a:r>
              <a:rPr lang="pl-PL" dirty="0"/>
              <a:t>Wpłaty do PPK będą musiały być naliczane przez pracodawcę od wszystkich składników wynagrodzenia stanowiącego podstawę wymiaru składek danej </a:t>
            </a:r>
            <a:r>
              <a:rPr lang="pl-PL" dirty="0" smtClean="0"/>
              <a:t>osoby, </a:t>
            </a:r>
            <a:r>
              <a:rPr lang="pl-PL" dirty="0"/>
              <a:t>bez ograniczenia do 30-krotności podstawy wymiaru</a:t>
            </a:r>
            <a:r>
              <a:rPr lang="pl-PL" dirty="0" smtClean="0"/>
              <a:t>.</a:t>
            </a:r>
          </a:p>
          <a:p>
            <a:r>
              <a:rPr lang="pl-PL" dirty="0" smtClean="0"/>
              <a:t>Wszystkie </a:t>
            </a:r>
            <a:r>
              <a:rPr lang="pl-PL" dirty="0"/>
              <a:t>wpłaty będą dokonywane do </a:t>
            </a:r>
            <a:r>
              <a:rPr lang="pl-PL" dirty="0" smtClean="0"/>
              <a:t>15-tego </a:t>
            </a:r>
            <a:r>
              <a:rPr lang="pl-PL" dirty="0"/>
              <a:t>dnia miesiąca następującego po miesiącu, w którym zostały obliczone i pobrane</a:t>
            </a:r>
            <a:endParaRPr lang="pl-PL" dirty="0" smtClean="0"/>
          </a:p>
          <a:p>
            <a:r>
              <a:rPr lang="pl-PL" dirty="0" smtClean="0"/>
              <a:t>Pracodawca </a:t>
            </a:r>
            <a:r>
              <a:rPr lang="pl-PL" dirty="0"/>
              <a:t>wybierze jedną z instytucji finansowych, która zajmie się inwestowaniem zebranych na rachunkach środków w różne instrumenty finansowe. </a:t>
            </a:r>
            <a:endParaRPr lang="pl-PL" dirty="0" smtClean="0"/>
          </a:p>
          <a:p>
            <a:r>
              <a:rPr lang="pl-PL" dirty="0" smtClean="0"/>
              <a:t>Oszczędności </a:t>
            </a:r>
            <a:r>
              <a:rPr lang="pl-PL" dirty="0"/>
              <a:t>będą inwestowane w fundusze z </a:t>
            </a:r>
            <a:r>
              <a:rPr lang="pl-PL" dirty="0" smtClean="0"/>
              <a:t>uwzględnieniem </a:t>
            </a:r>
            <a:r>
              <a:rPr lang="pl-PL" dirty="0"/>
              <a:t>wieku danego uczestnika PPK – są to tzw. fundusze zdefiniowanej daty</a:t>
            </a:r>
            <a:r>
              <a:rPr lang="pl-PL" dirty="0" smtClean="0"/>
              <a:t>.</a:t>
            </a:r>
          </a:p>
          <a:p>
            <a:endParaRPr lang="pl-PL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11233093" y="6591775"/>
            <a:ext cx="323807" cy="92333"/>
          </a:xfrm>
        </p:spPr>
        <p:txBody>
          <a:bodyPr/>
          <a:lstStyle/>
          <a:p>
            <a:r>
              <a:rPr lang="pl-PL" dirty="0"/>
              <a:t>PPK w LP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69611" y="6517302"/>
            <a:ext cx="88165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97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B_master_2018_D">
  <a:themeElements>
    <a:clrScheme name="PAYBACK Colors 2018">
      <a:dk1>
        <a:srgbClr val="4B4B4D"/>
      </a:dk1>
      <a:lt1>
        <a:srgbClr val="FFFFFF"/>
      </a:lt1>
      <a:dk2>
        <a:srgbClr val="A5A5A6"/>
      </a:dk2>
      <a:lt2>
        <a:srgbClr val="D2D2D2"/>
      </a:lt2>
      <a:accent1>
        <a:srgbClr val="0046AA"/>
      </a:accent1>
      <a:accent2>
        <a:srgbClr val="7FA2D4"/>
      </a:accent2>
      <a:accent3>
        <a:srgbClr val="BFD1E9"/>
      </a:accent3>
      <a:accent4>
        <a:srgbClr val="E5ECF6"/>
      </a:accent4>
      <a:accent5>
        <a:srgbClr val="C1002B"/>
      </a:accent5>
      <a:accent6>
        <a:srgbClr val="7AB51D"/>
      </a:accent6>
      <a:hlink>
        <a:srgbClr val="151515"/>
      </a:hlink>
      <a:folHlink>
        <a:srgbClr val="4B4B4D"/>
      </a:folHlink>
    </a:clrScheme>
    <a:fontScheme name="PAYBACK">
      <a:majorFont>
        <a:latin typeface="PAYBACK"/>
        <a:ea typeface=""/>
        <a:cs typeface=""/>
      </a:majorFont>
      <a:minorFont>
        <a:latin typeface="PAYBACK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3"/>
          </a:solidFill>
        </a:ln>
      </a:spPr>
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400" dirty="0" err="1" smtClean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sz="1400" dirty="0" err="1" smtClean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  <a:custClrLst>
    <a:custClr name="Payback Yellow">
      <a:srgbClr val="FFDD00"/>
    </a:custClr>
    <a:custClr name="Payback Gold">
      <a:srgbClr val="CAA02A"/>
    </a:custClr>
  </a:custClrLst>
  <a:extLst>
    <a:ext uri="{05A4C25C-085E-4340-85A3-A5531E510DB2}">
      <thm15:themeFamily xmlns:thm15="http://schemas.microsoft.com/office/thememl/2012/main" name="PB_Template_E.potx" id="{33BB1A63-4FB7-4357-A1C6-FD209D6064F0}" vid="{586171F5-C9E5-45D5-A407-C721BADA32DE}"/>
    </a:ext>
  </a:extLst>
</a:theme>
</file>

<file path=ppt/theme/theme2.xml><?xml version="1.0" encoding="utf-8"?>
<a:theme xmlns:a="http://schemas.openxmlformats.org/drawingml/2006/main" name="Larissa">
  <a:themeElements>
    <a:clrScheme name="PAYBACK NEU_4">
      <a:dk1>
        <a:srgbClr val="4B4B4D"/>
      </a:dk1>
      <a:lt1>
        <a:srgbClr val="FFFFFF"/>
      </a:lt1>
      <a:dk2>
        <a:srgbClr val="A5A5A6"/>
      </a:dk2>
      <a:lt2>
        <a:srgbClr val="D2D2D2"/>
      </a:lt2>
      <a:accent1>
        <a:srgbClr val="0046AA"/>
      </a:accent1>
      <a:accent2>
        <a:srgbClr val="7FA2D4"/>
      </a:accent2>
      <a:accent3>
        <a:srgbClr val="BFD1E9"/>
      </a:accent3>
      <a:accent4>
        <a:srgbClr val="C1002B"/>
      </a:accent4>
      <a:accent5>
        <a:srgbClr val="7AB51D"/>
      </a:accent5>
      <a:accent6>
        <a:srgbClr val="FFDD00"/>
      </a:accent6>
      <a:hlink>
        <a:srgbClr val="151515"/>
      </a:hlink>
      <a:folHlink>
        <a:srgbClr val="4B4B4D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PB_Template_E</Template>
  <TotalTime>0</TotalTime>
  <Words>1696</Words>
  <Application>Microsoft Office PowerPoint</Application>
  <PresentationFormat>Custom</PresentationFormat>
  <Paragraphs>166</Paragraphs>
  <Slides>20</Slides>
  <Notes>20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Open Sans</vt:lpstr>
      <vt:lpstr>PAYBACK</vt:lpstr>
      <vt:lpstr>PAYBACK Script</vt:lpstr>
      <vt:lpstr>PAYBACK Light</vt:lpstr>
      <vt:lpstr>Arial</vt:lpstr>
      <vt:lpstr>Wingdings</vt:lpstr>
      <vt:lpstr>PB_master_2018_D</vt:lpstr>
      <vt:lpstr>think-cell Slide</vt:lpstr>
      <vt:lpstr>Pracownicze Plany Kapitałowe</vt:lpstr>
      <vt:lpstr>Pracownicze Plany Kapitałowe to…</vt:lpstr>
      <vt:lpstr>Kogo nie dotyczy obowiązek tworzenia PPK?</vt:lpstr>
      <vt:lpstr>Kogo i kiedy obejmuje PPK?</vt:lpstr>
      <vt:lpstr>Kto i ile zapłaci?</vt:lpstr>
      <vt:lpstr>Kto i ile zapłaci?</vt:lpstr>
      <vt:lpstr>Jak to jest liczone?</vt:lpstr>
      <vt:lpstr>Jak to jest liczone?</vt:lpstr>
      <vt:lpstr>Jak to działa?</vt:lpstr>
      <vt:lpstr>Co to są fundusze zdefiniowanej daty?</vt:lpstr>
      <vt:lpstr>Kto i jak będzie lokował w fundusze inwestycyjne ?</vt:lpstr>
      <vt:lpstr>20 instytucji finansowych na Portalu PPK</vt:lpstr>
      <vt:lpstr>Kto będzie dbał o bezpieczeństwo środków w PPK?</vt:lpstr>
      <vt:lpstr> 8 subfunduszy zdefiniowanej daty wydzielonych w ramach Allianz Plan Emerytalny SFIO</vt:lpstr>
      <vt:lpstr>Kiedy można wypłacić zebrane oszczędności?</vt:lpstr>
      <vt:lpstr>Korzyści dla pracowników</vt:lpstr>
      <vt:lpstr>Czy można zrezygnować z oszczędzania w PPK?</vt:lpstr>
      <vt:lpstr>Więcej informacji…</vt:lpstr>
      <vt:lpstr>Pytania i odpowiedzi</vt:lpstr>
      <vt:lpstr>Dziękuję za uwagę!</vt:lpstr>
    </vt:vector>
  </TitlesOfParts>
  <Company>Loyalty Partner GmbH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the presentation</dc:title>
  <dc:creator>Stefanie Shanahan-Kleikamp</dc:creator>
  <cp:lastModifiedBy>Iwona Jeznach</cp:lastModifiedBy>
  <cp:revision>126</cp:revision>
  <cp:lastPrinted>2017-12-21T16:10:56Z</cp:lastPrinted>
  <dcterms:created xsi:type="dcterms:W3CDTF">2018-02-07T13:54:50Z</dcterms:created>
  <dcterms:modified xsi:type="dcterms:W3CDTF">2020-10-14T16:14:03Z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Btmpl102017">
    <vt:bool>true</vt:bool>
  </property>
</Properties>
</file>