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2.xml" ContentType="application/vnd.openxmlformats-officedocument.presentationml.notesSlide+xml"/>
  <Override PartName="/ppt/tags/tag2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313" r:id="rId2"/>
    <p:sldId id="315" r:id="rId3"/>
    <p:sldId id="316" r:id="rId4"/>
    <p:sldId id="317" r:id="rId5"/>
    <p:sldId id="318" r:id="rId6"/>
    <p:sldId id="319" r:id="rId7"/>
    <p:sldId id="320" r:id="rId8"/>
    <p:sldId id="321" r:id="rId9"/>
    <p:sldId id="306" r:id="rId10"/>
    <p:sldId id="322" r:id="rId11"/>
    <p:sldId id="323" r:id="rId12"/>
    <p:sldId id="324" r:id="rId13"/>
    <p:sldId id="1525" r:id="rId14"/>
    <p:sldId id="325" r:id="rId15"/>
    <p:sldId id="326" r:id="rId16"/>
    <p:sldId id="329" r:id="rId17"/>
  </p:sldIdLst>
  <p:sldSz cx="12190413" cy="6858000"/>
  <p:notesSz cx="6797675" cy="9928225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PAYBACK" panose="02000506000000020004" pitchFamily="2" charset="0"/>
      <p:regular r:id="rId27"/>
      <p:bold r:id="rId28"/>
    </p:embeddedFont>
    <p:embeddedFont>
      <p:font typeface="PAYBACK Light" panose="02000506000000020004" pitchFamily="2" charset="0"/>
      <p:regular r:id="rId29"/>
    </p:embeddedFont>
    <p:embeddedFont>
      <p:font typeface="PAYBACK Script" panose="03080502030202030402" pitchFamily="66" charset="0"/>
      <p:regular r:id="rId30"/>
    </p:embeddedFont>
  </p:embeddedFontLst>
  <p:custDataLst>
    <p:tags r:id="rId3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220" autoAdjust="0"/>
  </p:normalViewPr>
  <p:slideViewPr>
    <p:cSldViewPr snapToGrid="0" snapToObjects="1">
      <p:cViewPr varScale="1">
        <p:scale>
          <a:sx n="110" d="100"/>
          <a:sy n="110" d="100"/>
        </p:scale>
        <p:origin x="378" y="108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2544"/>
    </p:cViewPr>
  </p:sorterViewPr>
  <p:notesViewPr>
    <p:cSldViewPr snapToGrid="0" snapToObjects="1" showGuides="1">
      <p:cViewPr varScale="1">
        <p:scale>
          <a:sx n="63" d="100"/>
          <a:sy n="63" d="100"/>
        </p:scale>
        <p:origin x="3144" y="62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tx1"/>
      </a:buClr>
      <a:buFont typeface="Arial" pitchFamily="34" charset="0"/>
      <a:buChar char="•"/>
      <a:defRPr sz="1000" kern="1200">
        <a:solidFill>
          <a:schemeClr val="tx1"/>
        </a:solidFill>
        <a:latin typeface="Open Sans" panose="020B0606030504020204" pitchFamily="34" charset="0"/>
        <a:ea typeface="Open Sans" panose="020B0606030504020204" pitchFamily="34" charset="0"/>
        <a:cs typeface="Open Sans" panose="020B0606030504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0"/>
            <a:ext cx="6800851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5983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501650" y="0"/>
            <a:ext cx="8051800" cy="4530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5271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30200" y="0"/>
            <a:ext cx="7966075" cy="4481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92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6038" y="0"/>
            <a:ext cx="6765925" cy="38068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8165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1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2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3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09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075" y="2894572"/>
            <a:ext cx="10226675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6826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2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9032"/>
            <a:ext cx="801501" cy="123111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94827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4" name="Rechteck 13"/>
          <p:cNvSpPr/>
          <p:nvPr userDrawn="1"/>
        </p:nvSpPr>
        <p:spPr bwMode="gray">
          <a:xfrm>
            <a:off x="0" y="1341439"/>
            <a:ext cx="12190413" cy="5040312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454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Text (b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  <a:solidFill>
            <a:schemeClr val="accent4"/>
          </a:solidFill>
        </p:spPr>
        <p:txBody>
          <a:bodyPr lIns="25200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  <a:noFill/>
        </p:spPr>
        <p:txBody>
          <a:bodyPr lIns="0" tIns="144000" rIns="144000" bIns="144000"/>
          <a:lstStyle>
            <a:lvl1pPr marL="0" indent="0">
              <a:lnSpc>
                <a:spcPct val="90000"/>
              </a:lnSpc>
              <a:buFontTx/>
              <a:buNone/>
              <a:defRPr sz="3600">
                <a:solidFill>
                  <a:schemeClr val="accent1"/>
                </a:solidFill>
                <a:latin typeface="+mj-lt"/>
              </a:defRPr>
            </a:lvl1pPr>
            <a:lvl2pPr marL="1588" indent="0">
              <a:lnSpc>
                <a:spcPct val="90000"/>
              </a:lnSpc>
              <a:spcBef>
                <a:spcPts val="1200"/>
              </a:spcBef>
              <a:buNone/>
              <a:defRPr sz="3200">
                <a:solidFill>
                  <a:schemeClr val="accent1"/>
                </a:solidFill>
                <a:latin typeface="+mn-lt"/>
              </a:defRPr>
            </a:lvl2pPr>
            <a:lvl3pPr marL="182563" indent="-179388">
              <a:spcBef>
                <a:spcPts val="1200"/>
              </a:spcBef>
              <a:defRPr/>
            </a:lvl3pPr>
            <a:lvl4pPr marL="358775" indent="-179388">
              <a:spcBef>
                <a:spcPts val="600"/>
              </a:spcBef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(kleinere Texte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6534864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0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126AB79-CD6F-4DB7-A989-5DD29CC7DB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0413" cy="6858000"/>
          </a:xfrm>
          <a:custGeom>
            <a:avLst/>
            <a:gdLst>
              <a:gd name="connsiteX0" fmla="*/ 10583343 w 12190413"/>
              <a:gd name="connsiteY0" fmla="*/ 262891 h 6858000"/>
              <a:gd name="connsiteX1" fmla="*/ 10496550 w 12190413"/>
              <a:gd name="connsiteY1" fmla="*/ 349684 h 6858000"/>
              <a:gd name="connsiteX2" fmla="*/ 10496550 w 12190413"/>
              <a:gd name="connsiteY2" fmla="*/ 732358 h 6858000"/>
              <a:gd name="connsiteX3" fmla="*/ 10583343 w 12190413"/>
              <a:gd name="connsiteY3" fmla="*/ 819151 h 6858000"/>
              <a:gd name="connsiteX4" fmla="*/ 11827077 w 12190413"/>
              <a:gd name="connsiteY4" fmla="*/ 819151 h 6858000"/>
              <a:gd name="connsiteX5" fmla="*/ 11913870 w 12190413"/>
              <a:gd name="connsiteY5" fmla="*/ 732358 h 6858000"/>
              <a:gd name="connsiteX6" fmla="*/ 11913870 w 12190413"/>
              <a:gd name="connsiteY6" fmla="*/ 349684 h 6858000"/>
              <a:gd name="connsiteX7" fmla="*/ 11827077 w 12190413"/>
              <a:gd name="connsiteY7" fmla="*/ 262891 h 6858000"/>
              <a:gd name="connsiteX8" fmla="*/ 0 w 12190413"/>
              <a:gd name="connsiteY8" fmla="*/ 0 h 6858000"/>
              <a:gd name="connsiteX9" fmla="*/ 12190413 w 12190413"/>
              <a:gd name="connsiteY9" fmla="*/ 0 h 6858000"/>
              <a:gd name="connsiteX10" fmla="*/ 12190413 w 12190413"/>
              <a:gd name="connsiteY10" fmla="*/ 6858000 h 6858000"/>
              <a:gd name="connsiteX11" fmla="*/ 0 w 12190413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6858000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663" y="3360751"/>
            <a:ext cx="10225088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1/2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73057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05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6378498" y="3535382"/>
            <a:ext cx="4829252" cy="55403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 bwMode="gray">
          <a:xfrm>
            <a:off x="1" y="0"/>
            <a:ext cx="6094412" cy="6858000"/>
          </a:xfrm>
          <a:prstGeom prst="rect">
            <a:avLst/>
          </a:prstGeom>
        </p:spPr>
        <p:txBody>
          <a:bodyPr lIns="108000" tIns="108000"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 hasCustomPrompt="1"/>
          </p:nvPr>
        </p:nvSpPr>
        <p:spPr bwMode="gray">
          <a:xfrm>
            <a:off x="301085" y="3360744"/>
            <a:ext cx="5509244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Text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658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430115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2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4CA66F45-25FB-4248-B7AE-CDD2BD524A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12190413" cy="3398851"/>
          </a:xfrm>
          <a:custGeom>
            <a:avLst/>
            <a:gdLst>
              <a:gd name="connsiteX0" fmla="*/ 10583343 w 12190413"/>
              <a:gd name="connsiteY0" fmla="*/ 262891 h 3398851"/>
              <a:gd name="connsiteX1" fmla="*/ 10496550 w 12190413"/>
              <a:gd name="connsiteY1" fmla="*/ 349684 h 3398851"/>
              <a:gd name="connsiteX2" fmla="*/ 10496550 w 12190413"/>
              <a:gd name="connsiteY2" fmla="*/ 732358 h 3398851"/>
              <a:gd name="connsiteX3" fmla="*/ 10583343 w 12190413"/>
              <a:gd name="connsiteY3" fmla="*/ 819151 h 3398851"/>
              <a:gd name="connsiteX4" fmla="*/ 11827077 w 12190413"/>
              <a:gd name="connsiteY4" fmla="*/ 819151 h 3398851"/>
              <a:gd name="connsiteX5" fmla="*/ 11913870 w 12190413"/>
              <a:gd name="connsiteY5" fmla="*/ 732358 h 3398851"/>
              <a:gd name="connsiteX6" fmla="*/ 11913870 w 12190413"/>
              <a:gd name="connsiteY6" fmla="*/ 349684 h 3398851"/>
              <a:gd name="connsiteX7" fmla="*/ 11827077 w 12190413"/>
              <a:gd name="connsiteY7" fmla="*/ 262891 h 3398851"/>
              <a:gd name="connsiteX8" fmla="*/ 0 w 12190413"/>
              <a:gd name="connsiteY8" fmla="*/ 0 h 3398851"/>
              <a:gd name="connsiteX9" fmla="*/ 12190413 w 12190413"/>
              <a:gd name="connsiteY9" fmla="*/ 0 h 3398851"/>
              <a:gd name="connsiteX10" fmla="*/ 12190413 w 12190413"/>
              <a:gd name="connsiteY10" fmla="*/ 3398851 h 3398851"/>
              <a:gd name="connsiteX11" fmla="*/ 0 w 12190413"/>
              <a:gd name="connsiteY11" fmla="*/ 3398851 h 339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0413" h="3398851">
                <a:moveTo>
                  <a:pt x="10583343" y="262891"/>
                </a:moveTo>
                <a:cubicBezTo>
                  <a:pt x="10535409" y="262891"/>
                  <a:pt x="10496550" y="301750"/>
                  <a:pt x="10496550" y="349684"/>
                </a:cubicBezTo>
                <a:lnTo>
                  <a:pt x="10496550" y="732358"/>
                </a:lnTo>
                <a:cubicBezTo>
                  <a:pt x="10496550" y="780292"/>
                  <a:pt x="10535409" y="819151"/>
                  <a:pt x="10583343" y="819151"/>
                </a:cubicBezTo>
                <a:lnTo>
                  <a:pt x="11827077" y="819151"/>
                </a:lnTo>
                <a:cubicBezTo>
                  <a:pt x="11875011" y="819151"/>
                  <a:pt x="11913870" y="780292"/>
                  <a:pt x="11913870" y="732358"/>
                </a:cubicBezTo>
                <a:lnTo>
                  <a:pt x="11913870" y="349684"/>
                </a:lnTo>
                <a:cubicBezTo>
                  <a:pt x="11913870" y="301750"/>
                  <a:pt x="11875011" y="262891"/>
                  <a:pt x="11827077" y="262891"/>
                </a:cubicBezTo>
                <a:close/>
                <a:moveTo>
                  <a:pt x="0" y="0"/>
                </a:moveTo>
                <a:lnTo>
                  <a:pt x="12190413" y="0"/>
                </a:lnTo>
                <a:lnTo>
                  <a:pt x="12190413" y="3398851"/>
                </a:lnTo>
                <a:lnTo>
                  <a:pt x="0" y="3398851"/>
                </a:lnTo>
                <a:close/>
              </a:path>
            </a:pathLst>
          </a:custGeom>
        </p:spPr>
        <p:txBody>
          <a:bodyPr wrap="square" lIns="108000" tIns="108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2663" y="1468993"/>
            <a:ext cx="10225087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 bwMode="gray">
          <a:xfrm>
            <a:off x="982663" y="3695700"/>
            <a:ext cx="10225087" cy="134498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30000"/>
              </a:lnSpc>
              <a:buNone/>
              <a:defRPr/>
            </a:lvl1pPr>
            <a:lvl2pPr marL="179388" indent="-179388">
              <a:lnSpc>
                <a:spcPct val="100000"/>
              </a:lnSpc>
              <a:defRPr/>
            </a:lvl2pPr>
            <a:lvl3pPr marL="361950" indent="-179388">
              <a:lnSpc>
                <a:spcPct val="100000"/>
              </a:lnSpc>
              <a:defRPr/>
            </a:lvl3pPr>
            <a:lvl4pPr marL="539750" indent="-179388">
              <a:lnSpc>
                <a:spcPct val="100000"/>
              </a:lnSpc>
              <a:defRPr/>
            </a:lvl4pPr>
            <a:lvl5pPr>
              <a:lnSpc>
                <a:spcPct val="130000"/>
              </a:lnSpc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376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80585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41438"/>
            <a:ext cx="12190412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684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backgroun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18184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2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fik 3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92" y="1341439"/>
            <a:ext cx="12191209" cy="504031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/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0" hasCustomPrompt="1"/>
          </p:nvPr>
        </p:nvSpPr>
        <p:spPr bwMode="gray">
          <a:xfrm>
            <a:off x="981076" y="1613422"/>
            <a:ext cx="7670800" cy="4496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045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3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24"/>
            <a:ext cx="12190413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067" y="1620653"/>
            <a:ext cx="7137633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166" y="3041034"/>
            <a:ext cx="4704809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166" y="3587442"/>
            <a:ext cx="4704809" cy="1184940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3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6"/>
            <a:ext cx="12191209" cy="68575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075" y="2894572"/>
            <a:ext cx="10226675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6826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21803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25475" y="913504"/>
            <a:ext cx="10226675" cy="1015663"/>
          </a:xfrm>
        </p:spPr>
        <p:txBody>
          <a:bodyPr/>
          <a:lstStyle>
            <a:lvl1pPr algn="l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5499408" y="3473142"/>
            <a:ext cx="3048000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5499408" y="4019550"/>
            <a:ext cx="3048000" cy="118494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0620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_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78191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4"/>
            <a:ext cx="12193838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981869" y="2252096"/>
            <a:ext cx="10226675" cy="1015663"/>
          </a:xfrm>
        </p:spPr>
        <p:txBody>
          <a:bodyPr/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667799" y="175301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9464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Default Title And Object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US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 bwMode="gray"/>
        <p:txBody>
          <a:bodyPr/>
          <a:lstStyle>
            <a:lvl1pPr algn="r">
              <a:defRPr/>
            </a:lvl1pPr>
          </a:lstStyle>
          <a:p>
            <a:r>
              <a:rPr lang="de-DE"/>
              <a:t>Präsentationskennung - über EINFÜGEN in KOPF- UND FUSSZEILE eintragen</a:t>
            </a:r>
            <a:endParaRPr lang="en-US"/>
          </a:p>
        </p:txBody>
      </p:sp>
      <p:cxnSp>
        <p:nvCxnSpPr>
          <p:cNvPr id="5" name="Gerade Verbindung 4"/>
          <p:cNvCxnSpPr/>
          <p:nvPr userDrawn="1"/>
        </p:nvCxnSpPr>
        <p:spPr bwMode="gray">
          <a:xfrm>
            <a:off x="0" y="939753"/>
            <a:ext cx="12190413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82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01707" y="323234"/>
            <a:ext cx="10987000" cy="369332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r>
              <a:rPr lang="de-DE"/>
              <a:t>Präsentationskennung - über EINFÜGEN in KOPF- UND FUSSZEILE eintragen</a:t>
            </a:r>
            <a:endParaRPr lang="en-US"/>
          </a:p>
        </p:txBody>
      </p:sp>
      <p:sp>
        <p:nvSpPr>
          <p:cNvPr id="11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01707" y="6185615"/>
            <a:ext cx="801501" cy="123111"/>
          </a:xfr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cxnSp>
        <p:nvCxnSpPr>
          <p:cNvPr id="9" name="Gerade Verbindung 8"/>
          <p:cNvCxnSpPr/>
          <p:nvPr userDrawn="1"/>
        </p:nvCxnSpPr>
        <p:spPr bwMode="gray">
          <a:xfrm>
            <a:off x="0" y="939753"/>
            <a:ext cx="12190413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97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01707" y="323234"/>
            <a:ext cx="10987000" cy="369332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r>
              <a:rPr lang="de-DE"/>
              <a:t>Präsentationskennung - über EINFÜGEN in KOPF- UND FUSSZEILE eintragen</a:t>
            </a:r>
            <a:endParaRPr lang="en-US"/>
          </a:p>
        </p:txBody>
      </p:sp>
      <p:sp>
        <p:nvSpPr>
          <p:cNvPr id="11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01707" y="6185615"/>
            <a:ext cx="801501" cy="123111"/>
          </a:xfr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cxnSp>
        <p:nvCxnSpPr>
          <p:cNvPr id="9" name="Gerade Verbindung 8"/>
          <p:cNvCxnSpPr/>
          <p:nvPr userDrawn="1"/>
        </p:nvCxnSpPr>
        <p:spPr bwMode="gray">
          <a:xfrm>
            <a:off x="0" y="939753"/>
            <a:ext cx="12190413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6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601707" y="323234"/>
            <a:ext cx="10987000" cy="369332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noProof="0" dirty="0"/>
            </a:lvl1pPr>
          </a:lstStyle>
          <a:p>
            <a:pPr lvl="0"/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 algn="r">
              <a:defRPr/>
            </a:lvl1pPr>
          </a:lstStyle>
          <a:p>
            <a:r>
              <a:rPr lang="de-DE"/>
              <a:t>Präsentationskennung - über EINFÜGEN in KOPF- UND FUSSZEILE eintragen</a:t>
            </a:r>
            <a:endParaRPr lang="en-US"/>
          </a:p>
        </p:txBody>
      </p:sp>
      <p:sp>
        <p:nvSpPr>
          <p:cNvPr id="11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01707" y="6185615"/>
            <a:ext cx="801501" cy="123111"/>
          </a:xfr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cxnSp>
        <p:nvCxnSpPr>
          <p:cNvPr id="9" name="Gerade Verbindung 8"/>
          <p:cNvCxnSpPr/>
          <p:nvPr userDrawn="1"/>
        </p:nvCxnSpPr>
        <p:spPr bwMode="gray">
          <a:xfrm>
            <a:off x="0" y="939753"/>
            <a:ext cx="12190413" cy="0"/>
          </a:xfrm>
          <a:prstGeom prst="line">
            <a:avLst/>
          </a:prstGeom>
          <a:ln w="12700" cmpd="sng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15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7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0413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533252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5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5" b="15349"/>
          <a:stretch/>
        </p:blipFill>
        <p:spPr>
          <a:xfrm>
            <a:off x="0" y="0"/>
            <a:ext cx="12195590" cy="637839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7094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0413" cy="6364192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0413" cy="6379826"/>
          </a:xfrm>
          <a:prstGeom prst="rect">
            <a:avLst/>
          </a:prstGeom>
        </p:spPr>
      </p:pic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709095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5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7669213" cy="50403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3pPr>
              <a:defRPr baseline="0"/>
            </a:lvl3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vmlDrawing" Target="../drawings/vmlDrawing1.v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10358650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7" name="think-cell Folie" r:id="rId29" imgW="270" imgH="270" progId="TCLayout.ActiveDocument.1">
                  <p:embed/>
                </p:oleObj>
              </mc:Choice>
              <mc:Fallback>
                <p:oleObj name="think-cell Folie" r:id="rId2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Gerade Verbindung 50"/>
          <p:cNvCxnSpPr/>
          <p:nvPr/>
        </p:nvCxnSpPr>
        <p:spPr bwMode="gray">
          <a:xfrm flipH="1">
            <a:off x="12304748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0535282" y="300832"/>
            <a:ext cx="1344936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63855" y="6591775"/>
            <a:ext cx="2693045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de-DE"/>
              <a:t>PAYBACK Folienbibliothek 2018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45191" y="6517302"/>
            <a:ext cx="312585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MSIPCMContentMarking" descr="{&quot;HashCode&quot;:-2082467515,&quot;Placement&quot;:&quot;Footer&quot;,&quot;Top&quot;:519.343,&quot;Left&quot;:446.829041,&quot;SlideWidth&quot;:959,&quot;SlideHeight&quot;:540}">
            <a:extLst>
              <a:ext uri="{FF2B5EF4-FFF2-40B4-BE49-F238E27FC236}">
                <a16:creationId xmlns:a16="http://schemas.microsoft.com/office/drawing/2014/main" id="{20AFE080-4DFE-4D9B-81DC-51CF170E6F00}"/>
              </a:ext>
            </a:extLst>
          </p:cNvPr>
          <p:cNvSpPr txBox="1"/>
          <p:nvPr userDrawn="1"/>
        </p:nvSpPr>
        <p:spPr>
          <a:xfrm>
            <a:off x="5674729" y="6595656"/>
            <a:ext cx="840955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de-DE" sz="1000">
                <a:solidFill>
                  <a:srgbClr val="000000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LP-Internal</a:t>
            </a:r>
            <a:endParaRPr lang="de-DE" sz="1000" dirty="0" err="1">
              <a:solidFill>
                <a:srgbClr val="000000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5" r:id="rId3"/>
    <p:sldLayoutId id="2147483674" r:id="rId4"/>
    <p:sldLayoutId id="2147483664" r:id="rId5"/>
    <p:sldLayoutId id="2147483676" r:id="rId6"/>
    <p:sldLayoutId id="2147483653" r:id="rId7"/>
    <p:sldLayoutId id="2147483670" r:id="rId8"/>
    <p:sldLayoutId id="2147483665" r:id="rId9"/>
    <p:sldLayoutId id="2147483667" r:id="rId10"/>
    <p:sldLayoutId id="2147483650" r:id="rId11"/>
    <p:sldLayoutId id="2147483655" r:id="rId12"/>
    <p:sldLayoutId id="2147483661" r:id="rId13"/>
    <p:sldLayoutId id="2147483671" r:id="rId14"/>
    <p:sldLayoutId id="2147483668" r:id="rId15"/>
    <p:sldLayoutId id="2147483669" r:id="rId16"/>
    <p:sldLayoutId id="2147483677" r:id="rId17"/>
    <p:sldLayoutId id="2147483678" r:id="rId18"/>
    <p:sldLayoutId id="2147483679" r:id="rId19"/>
    <p:sldLayoutId id="2147483659" r:id="rId20"/>
    <p:sldLayoutId id="2147483680" r:id="rId21"/>
    <p:sldLayoutId id="2147483681" r:id="rId22"/>
    <p:sldLayoutId id="2147483682" r:id="rId23"/>
    <p:sldLayoutId id="2147483683" r:id="rId24"/>
    <p:sldLayoutId id="2147483684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rgbClr val="0046AA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60000" indent="-179388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lang="de-DE" sz="1800" kern="120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540000" indent="-180000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720000" indent="-179388" algn="l" defTabSz="914400" rtl="0" eaLnBrk="1" latinLnBrk="0" hangingPunct="1">
        <a:spcBef>
          <a:spcPts val="300"/>
        </a:spcBef>
        <a:buClr>
          <a:schemeClr val="tx1"/>
        </a:buClr>
        <a:buFont typeface="Arial" panose="020B0604020202020204" pitchFamily="34" charset="0"/>
        <a:buChar char="•"/>
        <a:defRPr lang="de-DE" sz="1800" kern="1200" baseline="0" noProof="0" dirty="0" smtClean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8.png"/><Relationship Id="rId2" Type="http://schemas.openxmlformats.org/officeDocument/2006/relationships/tags" Target="../tags/tag28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.emf"/><Relationship Id="rId10" Type="http://schemas.openxmlformats.org/officeDocument/2006/relationships/image" Target="../media/image23.png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27.png"/><Relationship Id="rId2" Type="http://schemas.openxmlformats.org/officeDocument/2006/relationships/tags" Target="../tags/tag26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6.png"/><Relationship Id="rId2" Type="http://schemas.openxmlformats.org/officeDocument/2006/relationships/tags" Target="../tags/tag2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oleObject" Target="../embeddings/oleObject26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909374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3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>
          <a:xfrm>
            <a:off x="981075" y="2894572"/>
            <a:ext cx="10226675" cy="664797"/>
          </a:xfrm>
        </p:spPr>
        <p:txBody>
          <a:bodyPr/>
          <a:lstStyle/>
          <a:p>
            <a:r>
              <a:rPr lang="de-DE" dirty="0"/>
              <a:t>Antitrust – Information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employees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42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examples from committee work</a:t>
            </a:r>
            <a:r>
              <a:rPr lang="de-DE" dirty="0"/>
              <a:t> (2/3)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/>
          </p:nvPr>
        </p:nvSpPr>
        <p:spPr>
          <a:xfrm>
            <a:off x="601707" y="6185615"/>
            <a:ext cx="65" cy="123111"/>
          </a:xfrm>
        </p:spPr>
        <p:txBody>
          <a:bodyPr/>
          <a:lstStyle/>
          <a:p>
            <a:endParaRPr lang="de-DE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624806" y="1805579"/>
            <a:ext cx="4089400" cy="3589337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108000" rIns="72000" bIns="36000"/>
          <a:lstStyle>
            <a:lvl1pPr marL="342900" indent="-342900"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71463" indent="-180975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buClr>
                <a:schemeClr val="bg1"/>
              </a:buClr>
            </a:pPr>
            <a:r>
              <a:rPr lang="de-DE" altLang="de-DE" dirty="0">
                <a:latin typeface="+mn-lt"/>
              </a:rPr>
              <a:t>Information on </a:t>
            </a:r>
            <a:r>
              <a:rPr lang="de-DE" altLang="de-DE" dirty="0" err="1">
                <a:latin typeface="+mn-lt"/>
              </a:rPr>
              <a:t>planned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b="1" dirty="0" err="1">
                <a:latin typeface="+mn-lt"/>
              </a:rPr>
              <a:t>strategic</a:t>
            </a:r>
            <a:r>
              <a:rPr lang="de-DE" altLang="de-DE" b="1" dirty="0">
                <a:latin typeface="+mn-lt"/>
              </a:rPr>
              <a:t> initiatives</a:t>
            </a:r>
            <a:r>
              <a:rPr lang="de-DE" altLang="de-DE" dirty="0">
                <a:latin typeface="+mn-lt"/>
              </a:rPr>
              <a:t> of a </a:t>
            </a:r>
            <a:r>
              <a:rPr lang="de-DE" altLang="de-DE" dirty="0" err="1">
                <a:latin typeface="+mn-lt"/>
              </a:rPr>
              <a:t>partner</a:t>
            </a:r>
            <a:r>
              <a:rPr lang="de-DE" altLang="de-DE" dirty="0">
                <a:latin typeface="+mn-lt"/>
              </a:rPr>
              <a:t> (</a:t>
            </a:r>
            <a:r>
              <a:rPr lang="de-DE" altLang="de-DE" sz="1400" dirty="0">
                <a:latin typeface="+mn-lt"/>
              </a:rPr>
              <a:t>e.g. Online-expansion)</a:t>
            </a:r>
            <a:br>
              <a:rPr lang="de-DE" altLang="de-DE" dirty="0">
                <a:latin typeface="+mn-lt"/>
              </a:rPr>
            </a:br>
            <a:endParaRPr lang="de-DE" altLang="de-DE" dirty="0">
              <a:latin typeface="+mn-lt"/>
            </a:endParaRPr>
          </a:p>
          <a:p>
            <a:pPr lvl="1" eaLnBrk="1" hangingPunct="1">
              <a:buClr>
                <a:schemeClr val="bg1"/>
              </a:buClr>
            </a:pPr>
            <a:r>
              <a:rPr lang="en-US" altLang="de-DE" b="1" dirty="0">
                <a:latin typeface="+mn-lt"/>
              </a:rPr>
              <a:t>Roadmap planning</a:t>
            </a:r>
            <a:r>
              <a:rPr lang="en-US" altLang="de-DE" dirty="0">
                <a:latin typeface="+mn-lt"/>
              </a:rPr>
              <a:t> - rejection with reasons (partner plans other (internal) project, PAYBACK ties in new partner)</a:t>
            </a:r>
            <a:br>
              <a:rPr lang="de-DE" altLang="de-DE" dirty="0">
                <a:latin typeface="+mn-lt"/>
              </a:rPr>
            </a:br>
            <a:endParaRPr lang="de-DE" altLang="de-DE" dirty="0">
              <a:latin typeface="+mn-lt"/>
            </a:endParaRPr>
          </a:p>
          <a:p>
            <a:pPr lvl="1" eaLnBrk="1" hangingPunct="1">
              <a:buClr>
                <a:schemeClr val="bg1"/>
              </a:buClr>
            </a:pPr>
            <a:r>
              <a:rPr lang="de-DE" altLang="de-DE" dirty="0">
                <a:latin typeface="+mn-lt"/>
              </a:rPr>
              <a:t>Information on </a:t>
            </a:r>
            <a:r>
              <a:rPr lang="de-DE" altLang="de-DE" dirty="0" err="1">
                <a:latin typeface="+mn-lt"/>
              </a:rPr>
              <a:t>new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dirty="0">
                <a:latin typeface="+mj-lt"/>
              </a:rPr>
              <a:t>PAYBACK </a:t>
            </a:r>
            <a:r>
              <a:rPr lang="de-DE" altLang="de-DE" dirty="0" err="1">
                <a:latin typeface="+mj-lt"/>
              </a:rPr>
              <a:t>programme</a:t>
            </a:r>
            <a:r>
              <a:rPr lang="de-DE" altLang="de-DE" dirty="0">
                <a:latin typeface="+mj-lt"/>
              </a:rPr>
              <a:t> </a:t>
            </a:r>
            <a:r>
              <a:rPr lang="de-DE" altLang="de-DE" dirty="0" err="1">
                <a:latin typeface="+mj-lt"/>
              </a:rPr>
              <a:t>functionalities</a:t>
            </a:r>
            <a:r>
              <a:rPr lang="de-DE" altLang="de-DE" dirty="0">
                <a:latin typeface="+mj-lt"/>
              </a:rPr>
              <a:t> </a:t>
            </a:r>
            <a:r>
              <a:rPr lang="de-DE" altLang="de-DE" sz="1400" dirty="0">
                <a:latin typeface="+mn-lt"/>
              </a:rPr>
              <a:t>(e.g. </a:t>
            </a:r>
            <a:r>
              <a:rPr lang="de-DE" altLang="de-DE" sz="1400" dirty="0" err="1">
                <a:latin typeface="+mn-lt"/>
              </a:rPr>
              <a:t>new</a:t>
            </a:r>
            <a:r>
              <a:rPr lang="de-DE" altLang="de-DE" sz="1400" dirty="0">
                <a:latin typeface="+mn-lt"/>
              </a:rPr>
              <a:t> </a:t>
            </a:r>
            <a:r>
              <a:rPr lang="de-DE" altLang="de-DE" sz="1400" dirty="0" err="1">
                <a:latin typeface="+mn-lt"/>
              </a:rPr>
              <a:t>features</a:t>
            </a:r>
            <a:r>
              <a:rPr lang="de-DE" altLang="de-DE" sz="1400" dirty="0">
                <a:latin typeface="+mn-lt"/>
              </a:rPr>
              <a:t> in PAYBACK App) </a:t>
            </a:r>
            <a:br>
              <a:rPr lang="de-DE" altLang="de-DE" sz="1400" dirty="0">
                <a:latin typeface="+mn-lt"/>
              </a:rPr>
            </a:br>
            <a:r>
              <a:rPr lang="de-DE" altLang="de-DE" dirty="0" err="1">
                <a:latin typeface="+mn-lt"/>
              </a:rPr>
              <a:t>and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b="1" dirty="0" err="1">
                <a:latin typeface="+mn-lt"/>
              </a:rPr>
              <a:t>general</a:t>
            </a:r>
            <a:r>
              <a:rPr lang="de-DE" altLang="de-DE" b="1" dirty="0">
                <a:latin typeface="+mn-lt"/>
              </a:rPr>
              <a:t> </a:t>
            </a:r>
            <a:r>
              <a:rPr lang="de-DE" altLang="de-DE" b="1" dirty="0" err="1">
                <a:latin typeface="+mn-lt"/>
              </a:rPr>
              <a:t>development</a:t>
            </a:r>
            <a:r>
              <a:rPr lang="de-DE" altLang="de-DE" dirty="0">
                <a:latin typeface="+mn-lt"/>
              </a:rPr>
              <a:t> of </a:t>
            </a:r>
            <a:r>
              <a:rPr lang="de-DE" altLang="de-DE" dirty="0" err="1">
                <a:latin typeface="+mn-lt"/>
              </a:rPr>
              <a:t>the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dirty="0" err="1">
                <a:latin typeface="+mn-lt"/>
              </a:rPr>
              <a:t>programme</a:t>
            </a:r>
            <a:endParaRPr lang="de-DE" altLang="de-DE" dirty="0">
              <a:latin typeface="+mn-lt"/>
            </a:endParaRP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5972970" y="1805579"/>
            <a:ext cx="4586287" cy="3589337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108000" rIns="72000" bIns="36000"/>
          <a:lstStyle>
            <a:lvl1pPr marL="342900" indent="-342900"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71463" indent="-180975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Exchange of </a:t>
            </a:r>
            <a:r>
              <a:rPr lang="en-US" altLang="de-DE" b="1" dirty="0">
                <a:latin typeface="+mn-lt"/>
              </a:rPr>
              <a:t>key figures on marketing actions</a:t>
            </a:r>
            <a:r>
              <a:rPr lang="en-US" altLang="de-DE" dirty="0">
                <a:latin typeface="+mn-lt"/>
              </a:rPr>
              <a:t> and their evaluation, which allow conclusions to be drawn as to whether similar actions are planned again</a:t>
            </a:r>
            <a:br>
              <a:rPr lang="de-DE" altLang="de-DE" dirty="0">
                <a:latin typeface="+mn-lt"/>
              </a:rPr>
            </a:br>
            <a:br>
              <a:rPr lang="de-DE" altLang="de-DE" dirty="0">
                <a:latin typeface="+mn-lt"/>
              </a:rPr>
            </a:br>
            <a:r>
              <a:rPr lang="en-US" altLang="de-DE" dirty="0">
                <a:latin typeface="+mn-lt"/>
              </a:rPr>
              <a:t>Exchange on what went </a:t>
            </a:r>
            <a:r>
              <a:rPr lang="en-US" altLang="de-DE" b="1" dirty="0">
                <a:latin typeface="+mn-lt"/>
              </a:rPr>
              <a:t>generally </a:t>
            </a:r>
            <a:r>
              <a:rPr lang="en-US" altLang="de-DE" dirty="0">
                <a:latin typeface="+mn-lt"/>
              </a:rPr>
              <a:t>well or badly in projects/actions</a:t>
            </a:r>
            <a:br>
              <a:rPr lang="de-DE" altLang="de-DE" dirty="0">
                <a:latin typeface="+mn-lt"/>
              </a:rPr>
            </a:br>
            <a:br>
              <a:rPr lang="de-DE" altLang="de-DE" dirty="0">
                <a:latin typeface="+mn-lt"/>
              </a:rPr>
            </a:br>
            <a:r>
              <a:rPr lang="en-US" altLang="de-DE" dirty="0">
                <a:latin typeface="+mn-lt"/>
              </a:rPr>
              <a:t>Exchange on which </a:t>
            </a:r>
            <a:r>
              <a:rPr lang="en-US" altLang="de-DE" b="1" dirty="0">
                <a:latin typeface="+mn-lt"/>
              </a:rPr>
              <a:t>qualitative measures</a:t>
            </a:r>
            <a:r>
              <a:rPr lang="en-US" altLang="de-DE" dirty="0">
                <a:latin typeface="+mn-lt"/>
              </a:rPr>
              <a:t> have generally increased penetration (</a:t>
            </a:r>
            <a:r>
              <a:rPr lang="en-US" altLang="de-DE" b="1" dirty="0">
                <a:latin typeface="+mn-lt"/>
              </a:rPr>
              <a:t>without</a:t>
            </a:r>
            <a:r>
              <a:rPr lang="en-US" altLang="de-DE" dirty="0">
                <a:latin typeface="+mn-lt"/>
              </a:rPr>
              <a:t> stating how high the increase was)</a:t>
            </a:r>
            <a:br>
              <a:rPr lang="de-DE" altLang="de-DE" dirty="0">
                <a:latin typeface="+mn-lt"/>
              </a:rPr>
            </a:br>
            <a:endParaRPr lang="de-DE" altLang="de-DE" dirty="0">
              <a:latin typeface="+mn-lt"/>
            </a:endParaRPr>
          </a:p>
          <a:p>
            <a:pPr lvl="1" eaLnBrk="1" hangingPunct="1">
              <a:buClr>
                <a:schemeClr val="bg1"/>
              </a:buClr>
            </a:pPr>
            <a:endParaRPr lang="de-DE" altLang="de-DE" sz="16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24806" y="1273908"/>
            <a:ext cx="4089400" cy="46831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 err="1">
                <a:latin typeface="PAYBACK Script" pitchFamily="66" charset="0"/>
              </a:rPr>
              <a:t>PLAnned</a:t>
            </a:r>
            <a:r>
              <a:rPr lang="de-DE" altLang="de-DE" dirty="0">
                <a:latin typeface="PAYBACK Script" pitchFamily="66" charset="0"/>
              </a:rPr>
              <a:t> </a:t>
            </a:r>
            <a:r>
              <a:rPr lang="de-DE" altLang="de-DE" dirty="0" err="1">
                <a:latin typeface="PAYBACK Script" pitchFamily="66" charset="0"/>
              </a:rPr>
              <a:t>ProjeCTS</a:t>
            </a:r>
            <a:endParaRPr lang="de-DE" altLang="de-DE" dirty="0">
              <a:latin typeface="PAYBACK Script" pitchFamily="66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972970" y="1273908"/>
            <a:ext cx="4586287" cy="46831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>
                <a:latin typeface="PAYBACK Script" pitchFamily="66" charset="0"/>
              </a:rPr>
              <a:t>Best Practices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19" y="1936189"/>
            <a:ext cx="45720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19" y="3318465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6" y="1940606"/>
            <a:ext cx="4556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bgerundete rechteckige Legende 19"/>
          <p:cNvSpPr>
            <a:spLocks noChangeArrowheads="1"/>
          </p:cNvSpPr>
          <p:nvPr/>
        </p:nvSpPr>
        <p:spPr bwMode="auto">
          <a:xfrm>
            <a:off x="5571548" y="778063"/>
            <a:ext cx="1548000" cy="648000"/>
          </a:xfrm>
          <a:prstGeom prst="wedgeRoundRectCallout">
            <a:avLst>
              <a:gd name="adj1" fmla="val -65928"/>
              <a:gd name="adj2" fmla="val 284511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buClrTx/>
              <a:buNone/>
            </a:pPr>
            <a:endParaRPr lang="de-DE" altLang="de-DE" sz="1200" dirty="0"/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6" y="3882549"/>
            <a:ext cx="46513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6" y="2924091"/>
            <a:ext cx="4556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bgerundete rechteckige Legende 20"/>
          <p:cNvSpPr>
            <a:spLocks noChangeArrowheads="1"/>
          </p:cNvSpPr>
          <p:nvPr/>
        </p:nvSpPr>
        <p:spPr bwMode="auto">
          <a:xfrm>
            <a:off x="5571549" y="778773"/>
            <a:ext cx="1546585" cy="648000"/>
          </a:xfrm>
          <a:prstGeom prst="wedgeRoundRectCallout">
            <a:avLst>
              <a:gd name="adj1" fmla="val 19688"/>
              <a:gd name="adj2" fmla="val 126344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buClrTx/>
              <a:buNone/>
            </a:pPr>
            <a:r>
              <a:rPr lang="en-US" altLang="de-DE" sz="1200" dirty="0">
                <a:solidFill>
                  <a:schemeClr val="bg1"/>
                </a:solidFill>
                <a:latin typeface="+mn-lt"/>
              </a:rPr>
              <a:t>A competitor could adapt its market </a:t>
            </a:r>
            <a:r>
              <a:rPr lang="en-US" altLang="de-DE" sz="1200" dirty="0" err="1">
                <a:solidFill>
                  <a:schemeClr val="bg1"/>
                </a:solidFill>
                <a:latin typeface="+mn-lt"/>
              </a:rPr>
              <a:t>behaviour</a:t>
            </a:r>
            <a:r>
              <a:rPr lang="en-US" altLang="de-DE" sz="1200" dirty="0">
                <a:solidFill>
                  <a:schemeClr val="bg1"/>
                </a:solidFill>
                <a:latin typeface="+mn-lt"/>
              </a:rPr>
              <a:t> accordingly</a:t>
            </a: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19" y="4129971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2"/>
          <p:cNvSpPr>
            <a:spLocks noChangeArrowheads="1"/>
          </p:cNvSpPr>
          <p:nvPr/>
        </p:nvSpPr>
        <p:spPr bwMode="auto">
          <a:xfrm>
            <a:off x="1624806" y="5459430"/>
            <a:ext cx="8934450" cy="646331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0" rIns="72000" bIns="36000" anchor="ctr"/>
          <a:lstStyle/>
          <a:p>
            <a:pPr marL="271463" lvl="1" indent="-180975">
              <a:spcBef>
                <a:spcPct val="20000"/>
              </a:spcBef>
              <a:buClr>
                <a:schemeClr val="bg1"/>
              </a:buClr>
              <a:buFont typeface="Arial" charset="0"/>
              <a:buChar char="○"/>
            </a:pPr>
            <a:r>
              <a:rPr lang="en-US" altLang="de-DE" dirty="0">
                <a:cs typeface="Arial" charset="0"/>
              </a:rPr>
              <a:t>Exchanges on planned projects and best practices should be checked in advance for their strategic relevance, as there is no clear legal standard for this.</a:t>
            </a:r>
            <a:endParaRPr lang="de-DE" altLang="de-DE" dirty="0">
              <a:cs typeface="Arial" charset="0"/>
            </a:endParaRPr>
          </a:p>
        </p:txBody>
      </p:sp>
      <p:pic>
        <p:nvPicPr>
          <p:cNvPr id="18" name="Picture 21" descr="x_Siegerplakette_rot_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69" y="5527007"/>
            <a:ext cx="41751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293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examples from committee work</a:t>
            </a:r>
            <a:r>
              <a:rPr lang="de-DE" dirty="0"/>
              <a:t> (3/3)</a:t>
            </a: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1631157" y="1748047"/>
            <a:ext cx="4219575" cy="4633703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72000" rIns="72000" bIns="36000"/>
          <a:lstStyle>
            <a:lvl1pPr marL="342900" indent="-342900"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71463" indent="-180975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Communication of a planned </a:t>
            </a:r>
            <a:r>
              <a:rPr lang="en-US" altLang="de-DE" b="1" dirty="0">
                <a:latin typeface="+mn-lt"/>
              </a:rPr>
              <a:t>change in the basic incentive</a:t>
            </a:r>
            <a:br>
              <a:rPr lang="de-DE" altLang="de-DE" b="1" dirty="0">
                <a:latin typeface="+mn-lt"/>
              </a:rPr>
            </a:br>
            <a:endParaRPr lang="de-DE" altLang="de-DE" b="1" dirty="0">
              <a:latin typeface="+mn-lt"/>
            </a:endParaRPr>
          </a:p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Communication of </a:t>
            </a:r>
            <a:r>
              <a:rPr lang="en-US" altLang="de-DE" b="1" dirty="0">
                <a:latin typeface="+mn-lt"/>
              </a:rPr>
              <a:t>partner-specific key figures</a:t>
            </a:r>
            <a:r>
              <a:rPr lang="en-US" altLang="de-DE" dirty="0">
                <a:latin typeface="+mn-lt"/>
              </a:rPr>
              <a:t> of marketing campaigns</a:t>
            </a:r>
            <a:r>
              <a:rPr lang="en-US" altLang="de-DE" sz="1400" dirty="0">
                <a:latin typeface="+mn-lt"/>
              </a:rPr>
              <a:t> (e.g. response rates, additional sales, penetration, average-bon amount, frequency, cross usage)</a:t>
            </a:r>
          </a:p>
          <a:p>
            <a:pPr lvl="1" eaLnBrk="1" hangingPunct="1">
              <a:buClr>
                <a:schemeClr val="bg1"/>
              </a:buClr>
            </a:pPr>
            <a:endParaRPr lang="de-DE" altLang="de-DE" sz="1400" dirty="0">
              <a:latin typeface="+mn-lt"/>
            </a:endParaRPr>
          </a:p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Communication of partner-specific key figures </a:t>
            </a:r>
            <a:r>
              <a:rPr lang="en-US" altLang="de-DE" b="1" dirty="0">
                <a:latin typeface="+mn-lt"/>
              </a:rPr>
              <a:t>without strategic</a:t>
            </a:r>
            <a:r>
              <a:rPr lang="en-US" altLang="de-DE" dirty="0">
                <a:latin typeface="+mn-lt"/>
              </a:rPr>
              <a:t> relevance </a:t>
            </a:r>
            <a:r>
              <a:rPr lang="en-US" altLang="de-DE" sz="1400" dirty="0">
                <a:latin typeface="+mn-lt"/>
              </a:rPr>
              <a:t>(e.g. store checks)</a:t>
            </a:r>
            <a:br>
              <a:rPr lang="de-DE" altLang="de-DE" dirty="0">
                <a:latin typeface="+mn-lt"/>
              </a:rPr>
            </a:br>
            <a:endParaRPr lang="de-DE" altLang="de-DE" dirty="0">
              <a:latin typeface="+mn-lt"/>
            </a:endParaRPr>
          </a:p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Communication of program key figures or </a:t>
            </a:r>
            <a:r>
              <a:rPr lang="en-US" altLang="de-DE" b="1" dirty="0">
                <a:latin typeface="+mn-lt"/>
              </a:rPr>
              <a:t>aggregated key figures</a:t>
            </a:r>
            <a:r>
              <a:rPr lang="en-US" altLang="de-DE" dirty="0">
                <a:latin typeface="+mn-lt"/>
              </a:rPr>
              <a:t> that do not allow conclusions to be drawn about individual partners </a:t>
            </a:r>
            <a:r>
              <a:rPr lang="en-US" altLang="de-DE" sz="1400" dirty="0">
                <a:latin typeface="+mn-lt"/>
              </a:rPr>
              <a:t>(e.g. key figures from the advisory board report)</a:t>
            </a:r>
            <a:br>
              <a:rPr lang="de-DE" altLang="de-DE" sz="1600" dirty="0"/>
            </a:br>
            <a:endParaRPr lang="de-DE" altLang="de-DE" sz="1600" dirty="0"/>
          </a:p>
          <a:p>
            <a:pPr lvl="1" eaLnBrk="1" hangingPunct="1">
              <a:buClr>
                <a:schemeClr val="bg1"/>
              </a:buClr>
            </a:pPr>
            <a:br>
              <a:rPr lang="de-DE" altLang="de-DE" sz="1600" b="1" dirty="0">
                <a:solidFill>
                  <a:srgbClr val="00B050"/>
                </a:solidFill>
              </a:rPr>
            </a:br>
            <a:endParaRPr lang="de-DE" altLang="de-DE" sz="1600" b="1" dirty="0">
              <a:solidFill>
                <a:srgbClr val="00B050"/>
              </a:solidFill>
            </a:endParaRPr>
          </a:p>
          <a:p>
            <a:pPr lvl="1" eaLnBrk="1" hangingPunct="1">
              <a:buClr>
                <a:schemeClr val="bg1"/>
              </a:buClr>
            </a:pPr>
            <a:endParaRPr lang="de-DE" altLang="de-DE" sz="1600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631157" y="1221127"/>
            <a:ext cx="4233863" cy="46831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 err="1">
                <a:latin typeface="PAYBACK Script" pitchFamily="66" charset="0"/>
              </a:rPr>
              <a:t>KPI's</a:t>
            </a:r>
            <a:endParaRPr lang="de-DE" altLang="de-DE" dirty="0">
              <a:latin typeface="PAYBACK Script" pitchFamily="66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207920" y="1221127"/>
            <a:ext cx="4351337" cy="46831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>
                <a:latin typeface="PAYBACK Script" pitchFamily="66" charset="0"/>
              </a:rPr>
              <a:t>Partnerfreigaben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6204745" y="1748047"/>
            <a:ext cx="4364037" cy="4548251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72000" rIns="72000" bIns="36000"/>
          <a:lstStyle>
            <a:lvl1pPr marL="342900" indent="-342900"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71463" indent="-180975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buClr>
                <a:schemeClr val="bg1"/>
              </a:buClr>
            </a:pPr>
            <a:r>
              <a:rPr lang="de-DE" altLang="de-DE" dirty="0">
                <a:latin typeface="+mn-lt"/>
              </a:rPr>
              <a:t>Communication of </a:t>
            </a:r>
            <a:r>
              <a:rPr lang="de-DE" altLang="de-DE" b="1" dirty="0" err="1">
                <a:latin typeface="+mn-lt"/>
              </a:rPr>
              <a:t>publicly</a:t>
            </a:r>
            <a:r>
              <a:rPr lang="de-DE" altLang="de-DE" b="1" dirty="0">
                <a:latin typeface="+mn-lt"/>
              </a:rPr>
              <a:t> </a:t>
            </a:r>
            <a:r>
              <a:rPr lang="de-DE" altLang="de-DE" b="1" dirty="0" err="1">
                <a:latin typeface="+mn-lt"/>
              </a:rPr>
              <a:t>available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dirty="0" err="1">
                <a:latin typeface="+mn-lt"/>
              </a:rPr>
              <a:t>company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dirty="0" err="1">
                <a:latin typeface="+mn-lt"/>
              </a:rPr>
              <a:t>information</a:t>
            </a:r>
            <a:br>
              <a:rPr lang="de-DE" altLang="de-DE" b="1" dirty="0">
                <a:latin typeface="+mn-lt"/>
              </a:rPr>
            </a:br>
            <a:br>
              <a:rPr lang="de-DE" altLang="de-DE" b="1" dirty="0">
                <a:latin typeface="+mn-lt"/>
              </a:rPr>
            </a:br>
            <a:r>
              <a:rPr lang="en-US" altLang="de-DE" dirty="0">
                <a:latin typeface="+mn-lt"/>
              </a:rPr>
              <a:t>Statements on the amount of the </a:t>
            </a:r>
            <a:r>
              <a:rPr lang="en-US" altLang="de-DE" b="1" dirty="0">
                <a:latin typeface="+mn-lt"/>
              </a:rPr>
              <a:t>planned basic incentive</a:t>
            </a:r>
            <a:br>
              <a:rPr lang="de-DE" altLang="de-DE" dirty="0">
                <a:latin typeface="+mn-lt"/>
              </a:rPr>
            </a:br>
            <a:br>
              <a:rPr lang="de-DE" altLang="de-DE" dirty="0">
                <a:latin typeface="+mn-lt"/>
              </a:rPr>
            </a:br>
            <a:r>
              <a:rPr lang="en-US" altLang="de-DE" dirty="0">
                <a:latin typeface="+mn-lt"/>
              </a:rPr>
              <a:t>Information on the range of the </a:t>
            </a:r>
            <a:r>
              <a:rPr lang="en-US" altLang="de-DE" b="1" dirty="0">
                <a:latin typeface="+mn-lt"/>
              </a:rPr>
              <a:t>planned point volume</a:t>
            </a:r>
            <a:br>
              <a:rPr lang="de-DE" altLang="de-DE" b="1" dirty="0">
                <a:latin typeface="+mn-lt"/>
              </a:rPr>
            </a:br>
            <a:br>
              <a:rPr lang="de-DE" altLang="de-DE" b="1" dirty="0">
                <a:latin typeface="+mn-lt"/>
              </a:rPr>
            </a:br>
            <a:r>
              <a:rPr lang="en-US" altLang="de-DE" dirty="0">
                <a:latin typeface="+mn-lt"/>
              </a:rPr>
              <a:t>Statements on the </a:t>
            </a:r>
            <a:r>
              <a:rPr lang="en-US" altLang="de-DE" b="1" dirty="0">
                <a:latin typeface="+mn-lt"/>
              </a:rPr>
              <a:t>planned commencement date</a:t>
            </a:r>
            <a:r>
              <a:rPr lang="en-US" altLang="de-DE" dirty="0">
                <a:latin typeface="+mn-lt"/>
              </a:rPr>
              <a:t> from which it is necessary for the preparation in the committees</a:t>
            </a:r>
            <a:br>
              <a:rPr lang="de-DE" altLang="de-DE" dirty="0">
                <a:latin typeface="+mn-lt"/>
              </a:rPr>
            </a:br>
            <a:br>
              <a:rPr lang="de-DE" altLang="de-DE" b="1" dirty="0">
                <a:latin typeface="+mn-lt"/>
              </a:rPr>
            </a:br>
            <a:r>
              <a:rPr lang="en-US" altLang="de-DE" dirty="0">
                <a:latin typeface="+mn-lt"/>
              </a:rPr>
              <a:t>Statements on the </a:t>
            </a:r>
            <a:r>
              <a:rPr lang="en-US" altLang="de-DE" b="1" dirty="0">
                <a:latin typeface="+mn-lt"/>
              </a:rPr>
              <a:t>minimum share of the </a:t>
            </a:r>
            <a:r>
              <a:rPr lang="en-US" altLang="de-DE" b="1" dirty="0" err="1">
                <a:latin typeface="+mn-lt"/>
              </a:rPr>
              <a:t>incentivised</a:t>
            </a:r>
            <a:r>
              <a:rPr lang="en-US" altLang="de-DE" b="1" dirty="0">
                <a:latin typeface="+mn-lt"/>
              </a:rPr>
              <a:t> product portfolio</a:t>
            </a:r>
            <a:r>
              <a:rPr lang="en-US" altLang="de-DE" dirty="0">
                <a:latin typeface="+mn-lt"/>
              </a:rPr>
              <a:t> in the partner's total product portfolio</a:t>
            </a:r>
            <a:endParaRPr lang="de-DE" altLang="de-DE" dirty="0">
              <a:latin typeface="+mn-lt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156" y="2658696"/>
            <a:ext cx="457200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156" y="3497182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6" y="1815866"/>
            <a:ext cx="4556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6" y="4030582"/>
            <a:ext cx="46513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6" y="2716123"/>
            <a:ext cx="4556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56" y="5154967"/>
            <a:ext cx="46513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Abgerundete rechteckige Legende 20"/>
          <p:cNvSpPr>
            <a:spLocks noChangeArrowheads="1"/>
          </p:cNvSpPr>
          <p:nvPr/>
        </p:nvSpPr>
        <p:spPr bwMode="auto">
          <a:xfrm>
            <a:off x="4652938" y="935272"/>
            <a:ext cx="1859057" cy="660400"/>
          </a:xfrm>
          <a:prstGeom prst="wedgeRoundRectCallout">
            <a:avLst>
              <a:gd name="adj1" fmla="val 35141"/>
              <a:gd name="adj2" fmla="val 224291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buClrTx/>
              <a:buNone/>
            </a:pPr>
            <a:endParaRPr lang="de-DE" altLang="de-DE" sz="1200" dirty="0"/>
          </a:p>
        </p:txBody>
      </p:sp>
      <p:sp>
        <p:nvSpPr>
          <p:cNvPr id="16" name="Abgerundete rechteckige Legende 21"/>
          <p:cNvSpPr>
            <a:spLocks noChangeArrowheads="1"/>
          </p:cNvSpPr>
          <p:nvPr/>
        </p:nvSpPr>
        <p:spPr bwMode="auto">
          <a:xfrm>
            <a:off x="4662174" y="935272"/>
            <a:ext cx="1849821" cy="658800"/>
          </a:xfrm>
          <a:prstGeom prst="wedgeRoundRectCallout">
            <a:avLst>
              <a:gd name="adj1" fmla="val -55132"/>
              <a:gd name="adj2" fmla="val 88728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buClrTx/>
              <a:buNone/>
            </a:pPr>
            <a:r>
              <a:rPr lang="en-US" altLang="de-DE" sz="1200" dirty="0">
                <a:solidFill>
                  <a:schemeClr val="bg1"/>
                </a:solidFill>
                <a:latin typeface="+mn-lt"/>
              </a:rPr>
              <a:t>Competitor could adapt their base incentive accordingly</a:t>
            </a: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156" y="1852809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156" y="4326582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156" y="5421667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10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-1" y="0"/>
            <a:ext cx="9335567" cy="638175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3" name="Objekt 1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3795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38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3795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274371" cy="369332"/>
          </a:xfrm>
        </p:spPr>
        <p:txBody>
          <a:bodyPr/>
          <a:lstStyle/>
          <a:p>
            <a:r>
              <a:rPr lang="en-US" altLang="de-DE" dirty="0">
                <a:solidFill>
                  <a:schemeClr val="accent1"/>
                </a:solidFill>
              </a:rPr>
              <a:t>The consequences of infringements of antitrust law are serious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2" name="Inhaltsplatzhalter 2"/>
          <p:cNvSpPr>
            <a:spLocks noGrp="1"/>
          </p:cNvSpPr>
          <p:nvPr>
            <p:ph idx="4294967295"/>
          </p:nvPr>
        </p:nvSpPr>
        <p:spPr>
          <a:xfrm>
            <a:off x="1626666" y="2132856"/>
            <a:ext cx="7025209" cy="248701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In the event of an antitrust violation, very high </a:t>
            </a:r>
            <a:r>
              <a:rPr lang="en-US" altLang="en-US" sz="1600" b="1" dirty="0">
                <a:solidFill>
                  <a:schemeClr val="accent1"/>
                </a:solidFill>
                <a:latin typeface="PAYBACK Light" panose="02000506000000020004" pitchFamily="2" charset="0"/>
              </a:rPr>
              <a:t>fines of up to 10 %</a:t>
            </a: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 of the turnover of the group of companies concerned are possible.</a:t>
            </a:r>
          </a:p>
          <a:p>
            <a:pPr marL="0" indent="0">
              <a:buNone/>
            </a:pP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Under German antitrust law, fines can also be imposed on </a:t>
            </a:r>
            <a:r>
              <a:rPr lang="en-US" altLang="en-US" sz="1600" b="1" dirty="0">
                <a:solidFill>
                  <a:schemeClr val="accent1"/>
                </a:solidFill>
                <a:latin typeface="PAYBACK Light" panose="02000506000000020004" pitchFamily="2" charset="0"/>
              </a:rPr>
              <a:t>natural persons</a:t>
            </a: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.</a:t>
            </a:r>
          </a:p>
          <a:p>
            <a:pPr marL="0" indent="0">
              <a:buNone/>
            </a:pP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Another serious factor is the </a:t>
            </a:r>
            <a:r>
              <a:rPr lang="en-US" altLang="en-US" sz="1600" b="1" dirty="0">
                <a:solidFill>
                  <a:schemeClr val="accent1"/>
                </a:solidFill>
                <a:latin typeface="PAYBACK Light" panose="02000506000000020004" pitchFamily="2" charset="0"/>
              </a:rPr>
              <a:t>loss of image and trust</a:t>
            </a: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 that antitrust proceedings cause in the public eye.</a:t>
            </a:r>
          </a:p>
          <a:p>
            <a:pPr marL="0" indent="0">
              <a:buNone/>
            </a:pP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In order to uncover prohibited conduct, the </a:t>
            </a:r>
            <a:r>
              <a:rPr lang="en-US" altLang="en-US" sz="1600" dirty="0" err="1">
                <a:solidFill>
                  <a:schemeClr val="accent1"/>
                </a:solidFill>
                <a:latin typeface="PAYBACK Light" panose="02000506000000020004" pitchFamily="2" charset="0"/>
              </a:rPr>
              <a:t>Bundeskartellamt</a:t>
            </a: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 may, among other things, </a:t>
            </a:r>
            <a:r>
              <a:rPr lang="en-US" altLang="en-US" sz="1600" b="1" dirty="0">
                <a:solidFill>
                  <a:schemeClr val="accent1"/>
                </a:solidFill>
                <a:latin typeface="PAYBACK Light" panose="02000506000000020004" pitchFamily="2" charset="0"/>
              </a:rPr>
              <a:t>conduct searches</a:t>
            </a:r>
            <a:r>
              <a:rPr lang="en-US" altLang="en-US" sz="1600" dirty="0">
                <a:solidFill>
                  <a:schemeClr val="accent1"/>
                </a:solidFill>
                <a:latin typeface="PAYBACK Light" panose="02000506000000020004" pitchFamily="2" charset="0"/>
              </a:rPr>
              <a:t>.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192" y="4620319"/>
            <a:ext cx="834060" cy="1273755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08932" y="2235274"/>
            <a:ext cx="440614" cy="22165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07344" y="3251676"/>
            <a:ext cx="440614" cy="221655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11491" y="2816564"/>
            <a:ext cx="440614" cy="221655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997848" y="3955250"/>
            <a:ext cx="440614" cy="221655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535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1942529"/>
            <a:ext cx="12190413" cy="355379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81075" y="356672"/>
            <a:ext cx="8283505" cy="369332"/>
          </a:xfrm>
        </p:spPr>
        <p:txBody>
          <a:bodyPr/>
          <a:lstStyle/>
          <a:p>
            <a:r>
              <a:rPr lang="en-US" altLang="de-DE" dirty="0"/>
              <a:t>Annual Reviews of the </a:t>
            </a:r>
            <a:r>
              <a:rPr lang="en-US" altLang="de-DE" dirty="0" err="1"/>
              <a:t>Bundeskartellamt</a:t>
            </a:r>
            <a:r>
              <a:rPr lang="en-US" altLang="de-DE" dirty="0"/>
              <a:t>...</a:t>
            </a:r>
            <a:r>
              <a:rPr lang="de-DE" altLang="de-DE" b="1" dirty="0">
                <a:latin typeface="PAYBACK Light" panose="02000506000000020004" pitchFamily="2" charset="0"/>
              </a:rPr>
              <a:t>!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11556836" y="6591775"/>
            <a:ext cx="64" cy="92333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 rot="1045613">
            <a:off x="4504249" y="3437475"/>
            <a:ext cx="3423168" cy="162192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10211" y="1845247"/>
            <a:ext cx="3226990" cy="1339906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 rot="21004633">
            <a:off x="1560444" y="2115318"/>
            <a:ext cx="2929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sz="1200" dirty="0">
                <a:latin typeface="PAYBACK Script" pitchFamily="66" charset="0"/>
              </a:rPr>
              <a:t>2019:</a:t>
            </a:r>
          </a:p>
          <a:p>
            <a:pPr algn="ctr">
              <a:spcBef>
                <a:spcPct val="0"/>
              </a:spcBef>
            </a:pPr>
            <a:r>
              <a:rPr lang="de-DE" sz="1200" dirty="0">
                <a:latin typeface="PAYBACK Script" pitchFamily="66" charset="0"/>
              </a:rPr>
              <a:t>848 Mio. Euro Fines </a:t>
            </a:r>
            <a:r>
              <a:rPr lang="de-DE" sz="1200" dirty="0" err="1">
                <a:latin typeface="PAYBACK Script" pitchFamily="66" charset="0"/>
              </a:rPr>
              <a:t>against</a:t>
            </a:r>
            <a:r>
              <a:rPr lang="de-DE" sz="1200" dirty="0">
                <a:latin typeface="PAYBACK Script" pitchFamily="66" charset="0"/>
              </a:rPr>
              <a:t> 23 </a:t>
            </a:r>
            <a:r>
              <a:rPr lang="de-DE" sz="1200" dirty="0" err="1">
                <a:latin typeface="PAYBACK Script" pitchFamily="66" charset="0"/>
              </a:rPr>
              <a:t>companies</a:t>
            </a:r>
            <a:r>
              <a:rPr lang="de-DE" sz="1200" dirty="0">
                <a:latin typeface="PAYBACK Script" pitchFamily="66" charset="0"/>
              </a:rPr>
              <a:t>/</a:t>
            </a:r>
            <a:r>
              <a:rPr lang="de-DE" sz="1200" dirty="0" err="1">
                <a:latin typeface="PAYBACK Script" pitchFamily="66" charset="0"/>
              </a:rPr>
              <a:t>associations</a:t>
            </a:r>
            <a:r>
              <a:rPr lang="de-DE" sz="1200" dirty="0">
                <a:latin typeface="PAYBACK Script" pitchFamily="66" charset="0"/>
              </a:rPr>
              <a:t> and </a:t>
            </a:r>
          </a:p>
          <a:p>
            <a:pPr algn="ctr">
              <a:spcBef>
                <a:spcPct val="0"/>
              </a:spcBef>
            </a:pPr>
            <a:r>
              <a:rPr lang="de-DE" sz="1200" dirty="0">
                <a:latin typeface="PAYBACK Script" pitchFamily="66" charset="0"/>
              </a:rPr>
              <a:t>12 </a:t>
            </a:r>
            <a:r>
              <a:rPr lang="de-DE" sz="1200" dirty="0" err="1">
                <a:latin typeface="PAYBACK Script" pitchFamily="66" charset="0"/>
              </a:rPr>
              <a:t>natural</a:t>
            </a:r>
            <a:r>
              <a:rPr lang="de-DE" sz="1200" dirty="0">
                <a:latin typeface="PAYBACK Script" pitchFamily="66" charset="0"/>
              </a:rPr>
              <a:t> </a:t>
            </a:r>
            <a:r>
              <a:rPr lang="de-DE" sz="1200" dirty="0" err="1">
                <a:latin typeface="PAYBACK Script" pitchFamily="66" charset="0"/>
              </a:rPr>
              <a:t>Persons</a:t>
            </a:r>
            <a:endParaRPr lang="de-DE" altLang="en-US" sz="1200" dirty="0">
              <a:latin typeface="PAYBACK Script" pitchFamily="66" charset="0"/>
            </a:endParaRPr>
          </a:p>
        </p:txBody>
      </p:sp>
      <p:sp>
        <p:nvSpPr>
          <p:cNvPr id="11" name="Rechteck 10"/>
          <p:cNvSpPr/>
          <p:nvPr/>
        </p:nvSpPr>
        <p:spPr>
          <a:xfrm rot="481419">
            <a:off x="4526249" y="3839008"/>
            <a:ext cx="33435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en-US" sz="1200" dirty="0">
                <a:latin typeface="PAYBACK Script" pitchFamily="66" charset="0"/>
              </a:rPr>
              <a:t>2020</a:t>
            </a:r>
          </a:p>
          <a:p>
            <a:pPr algn="ctr">
              <a:spcBef>
                <a:spcPct val="0"/>
              </a:spcBef>
            </a:pPr>
            <a:r>
              <a:rPr lang="de-DE" altLang="en-US" sz="1200" dirty="0">
                <a:latin typeface="PAYBACK Script" pitchFamily="66" charset="0"/>
              </a:rPr>
              <a:t>349 Mio. Euro </a:t>
            </a:r>
            <a:r>
              <a:rPr lang="de-DE" sz="1200" dirty="0">
                <a:latin typeface="PAYBACK Script" pitchFamily="66" charset="0"/>
              </a:rPr>
              <a:t>Fines </a:t>
            </a:r>
            <a:r>
              <a:rPr lang="de-DE" sz="1200" dirty="0" err="1">
                <a:latin typeface="PAYBACK Script" pitchFamily="66" charset="0"/>
              </a:rPr>
              <a:t>against</a:t>
            </a:r>
            <a:r>
              <a:rPr lang="de-DE" altLang="en-US" sz="1200" dirty="0">
                <a:latin typeface="PAYBACK Script" pitchFamily="66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de-DE" altLang="en-US" sz="1200" dirty="0">
                <a:latin typeface="PAYBACK Script" pitchFamily="66" charset="0"/>
              </a:rPr>
              <a:t>22 </a:t>
            </a:r>
            <a:r>
              <a:rPr lang="de-DE" sz="1200" dirty="0" err="1">
                <a:latin typeface="PAYBACK Script" pitchFamily="66" charset="0"/>
              </a:rPr>
              <a:t>companies</a:t>
            </a:r>
            <a:r>
              <a:rPr lang="de-DE" sz="1200" dirty="0">
                <a:latin typeface="PAYBACK Script" pitchFamily="66" charset="0"/>
              </a:rPr>
              <a:t>/</a:t>
            </a:r>
            <a:r>
              <a:rPr lang="de-DE" sz="1200" dirty="0" err="1">
                <a:latin typeface="PAYBACK Script" pitchFamily="66" charset="0"/>
              </a:rPr>
              <a:t>associations</a:t>
            </a:r>
            <a:r>
              <a:rPr lang="de-DE" sz="1200" dirty="0">
                <a:latin typeface="PAYBACK Script" pitchFamily="66" charset="0"/>
              </a:rPr>
              <a:t> and</a:t>
            </a:r>
            <a:r>
              <a:rPr lang="de-DE" altLang="en-US" sz="1200" dirty="0">
                <a:latin typeface="PAYBACK Script" pitchFamily="66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de-DE" altLang="en-US" sz="1200" dirty="0">
                <a:latin typeface="PAYBACK Script" pitchFamily="66" charset="0"/>
              </a:rPr>
              <a:t>20 </a:t>
            </a:r>
            <a:r>
              <a:rPr lang="de-DE" sz="1200" dirty="0" err="1">
                <a:latin typeface="PAYBACK Script" pitchFamily="66" charset="0"/>
              </a:rPr>
              <a:t>natural</a:t>
            </a:r>
            <a:r>
              <a:rPr lang="de-DE" sz="1200" dirty="0">
                <a:latin typeface="PAYBACK Script" pitchFamily="66" charset="0"/>
              </a:rPr>
              <a:t> </a:t>
            </a:r>
            <a:r>
              <a:rPr lang="de-DE" sz="1200" dirty="0" err="1">
                <a:latin typeface="PAYBACK Script" pitchFamily="66" charset="0"/>
              </a:rPr>
              <a:t>Persons</a:t>
            </a:r>
            <a:endParaRPr lang="de-DE" altLang="en-US" sz="1200" dirty="0">
              <a:latin typeface="PAYBACK Script" pitchFamily="66" charset="0"/>
            </a:endParaRP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073311" y="1633393"/>
            <a:ext cx="2793295" cy="1550971"/>
          </a:xfrm>
          <a:prstGeom prst="rect">
            <a:avLst/>
          </a:prstGeom>
        </p:spPr>
      </p:pic>
      <p:sp>
        <p:nvSpPr>
          <p:cNvPr id="24" name="Rechteck 23"/>
          <p:cNvSpPr/>
          <p:nvPr/>
        </p:nvSpPr>
        <p:spPr>
          <a:xfrm rot="20964395">
            <a:off x="7189185" y="2040570"/>
            <a:ext cx="26151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de-DE" altLang="en-US" sz="1200" dirty="0">
                <a:latin typeface="PAYBACK Script" pitchFamily="66" charset="0"/>
              </a:rPr>
              <a:t>2018:</a:t>
            </a:r>
          </a:p>
          <a:p>
            <a:pPr algn="ctr">
              <a:spcBef>
                <a:spcPct val="0"/>
              </a:spcBef>
            </a:pPr>
            <a:r>
              <a:rPr lang="de-DE" altLang="en-US" sz="1200" dirty="0">
                <a:latin typeface="PAYBACK Script" pitchFamily="66" charset="0"/>
              </a:rPr>
              <a:t>376 Mio. Euro </a:t>
            </a:r>
            <a:r>
              <a:rPr lang="de-DE" sz="1200" dirty="0">
                <a:latin typeface="PAYBACK Script" pitchFamily="66" charset="0"/>
              </a:rPr>
              <a:t>Fines </a:t>
            </a:r>
            <a:r>
              <a:rPr lang="de-DE" sz="1200" dirty="0" err="1">
                <a:latin typeface="PAYBACK Script" pitchFamily="66" charset="0"/>
              </a:rPr>
              <a:t>against</a:t>
            </a:r>
            <a:r>
              <a:rPr lang="de-DE" altLang="en-US" sz="1200" dirty="0">
                <a:latin typeface="PAYBACK Script" pitchFamily="66" charset="0"/>
              </a:rPr>
              <a:t> 18 </a:t>
            </a:r>
            <a:r>
              <a:rPr lang="de-DE" sz="1200" dirty="0" err="1">
                <a:latin typeface="PAYBACK Script" pitchFamily="66" charset="0"/>
              </a:rPr>
              <a:t>companies</a:t>
            </a:r>
            <a:r>
              <a:rPr lang="de-DE" sz="1200" dirty="0">
                <a:latin typeface="PAYBACK Script" pitchFamily="66" charset="0"/>
              </a:rPr>
              <a:t>/</a:t>
            </a:r>
            <a:r>
              <a:rPr lang="de-DE" sz="1200" dirty="0" err="1">
                <a:latin typeface="PAYBACK Script" pitchFamily="66" charset="0"/>
              </a:rPr>
              <a:t>associations</a:t>
            </a:r>
            <a:r>
              <a:rPr lang="de-DE" sz="1200" dirty="0">
                <a:latin typeface="PAYBACK Script" pitchFamily="66" charset="0"/>
              </a:rPr>
              <a:t> and</a:t>
            </a:r>
            <a:r>
              <a:rPr lang="de-DE" altLang="en-US" sz="1200" dirty="0">
                <a:latin typeface="PAYBACK Script" pitchFamily="66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de-DE" altLang="en-US" sz="1200" dirty="0">
                <a:latin typeface="PAYBACK Script" pitchFamily="66" charset="0"/>
              </a:rPr>
              <a:t>10 </a:t>
            </a:r>
            <a:r>
              <a:rPr lang="de-DE" sz="1200" dirty="0" err="1">
                <a:latin typeface="PAYBACK Script" pitchFamily="66" charset="0"/>
              </a:rPr>
              <a:t>natural</a:t>
            </a:r>
            <a:r>
              <a:rPr lang="de-DE" sz="1200" dirty="0">
                <a:latin typeface="PAYBACK Script" pitchFamily="66" charset="0"/>
              </a:rPr>
              <a:t> </a:t>
            </a:r>
            <a:r>
              <a:rPr lang="de-DE" sz="1200" dirty="0" err="1">
                <a:latin typeface="PAYBACK Script" pitchFamily="66" charset="0"/>
              </a:rPr>
              <a:t>Persons</a:t>
            </a:r>
            <a:endParaRPr lang="de-DE" altLang="en-US" sz="1200" dirty="0">
              <a:latin typeface="PAYBACK Script" pitchFamily="66" charset="0"/>
            </a:endParaRPr>
          </a:p>
        </p:txBody>
      </p:sp>
      <p:pic>
        <p:nvPicPr>
          <p:cNvPr id="29" name="Grafik 2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766" y="3889449"/>
            <a:ext cx="1353570" cy="1709451"/>
          </a:xfrm>
          <a:prstGeom prst="rect">
            <a:avLst/>
          </a:prstGeom>
          <a:effectLst>
            <a:reflection stA="30000" endPos="30000" dir="5400000" sy="-100000" algn="bl" rotWithShape="0"/>
          </a:effectLst>
        </p:spPr>
      </p:pic>
      <p:pic>
        <p:nvPicPr>
          <p:cNvPr id="33" name="Picture 6" descr="\\MUC-FILE03\Data\Marketing\MARKETING_PUBLIC\Pointees\Wunschpointees\PAYBACK_2013_0769_POINTEE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7216">
            <a:off x="8835585" y="1166887"/>
            <a:ext cx="1035018" cy="100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30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Inhaltsplatzhalter 4"/>
          <p:cNvSpPr>
            <a:spLocks noGrp="1"/>
          </p:cNvSpPr>
          <p:nvPr>
            <p:ph idx="1"/>
          </p:nvPr>
        </p:nvSpPr>
        <p:spPr>
          <a:xfrm>
            <a:off x="1631157" y="1700213"/>
            <a:ext cx="8416925" cy="3933384"/>
          </a:xfrm>
        </p:spPr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de-DE" dirty="0">
                <a:latin typeface="+mn-lt"/>
              </a:rPr>
              <a:t>The management ensures that all employees are </a:t>
            </a:r>
            <a:r>
              <a:rPr lang="en-US" altLang="de-DE" b="1" dirty="0">
                <a:latin typeface="+mn-lt"/>
              </a:rPr>
              <a:t>familiar with the requirements of antitrust law</a:t>
            </a:r>
            <a:r>
              <a:rPr lang="en-US" altLang="de-DE" dirty="0">
                <a:latin typeface="+mn-lt"/>
              </a:rPr>
              <a:t>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de-DE" dirty="0">
                <a:latin typeface="+mn-lt"/>
              </a:rPr>
              <a:t>Each employee is </a:t>
            </a:r>
            <a:r>
              <a:rPr lang="en-US" altLang="de-DE" b="1" dirty="0">
                <a:latin typeface="+mn-lt"/>
              </a:rPr>
              <a:t>responsible for compliance with the applicable antitrust regulations</a:t>
            </a:r>
            <a:r>
              <a:rPr lang="en-US" altLang="de-DE" dirty="0">
                <a:latin typeface="+mn-lt"/>
              </a:rPr>
              <a:t>, i.e. any conduct that </a:t>
            </a:r>
            <a:r>
              <a:rPr lang="en-US" altLang="de-DE" b="1" dirty="0">
                <a:latin typeface="+mn-lt"/>
              </a:rPr>
              <a:t>deliberately violates</a:t>
            </a:r>
            <a:r>
              <a:rPr lang="en-US" altLang="de-DE" dirty="0">
                <a:latin typeface="+mn-lt"/>
              </a:rPr>
              <a:t> antitrust law has personal consequences. In this context, the disclosure, but not the mere knowledge, of sensitive information is problematic.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de-DE" dirty="0">
                <a:latin typeface="+mn-lt"/>
              </a:rPr>
              <a:t>In addition, all employees are requested to </a:t>
            </a:r>
            <a:r>
              <a:rPr lang="en-US" altLang="de-DE" b="1" dirty="0">
                <a:latin typeface="+mn-lt"/>
              </a:rPr>
              <a:t>report concerns</a:t>
            </a:r>
            <a:r>
              <a:rPr lang="en-US" altLang="de-DE" dirty="0">
                <a:latin typeface="+mn-lt"/>
              </a:rPr>
              <a:t> regarding conduct or violations of antitrust law directly to the Legal Department. The Legal Department will be happy to provide guidance. </a:t>
            </a:r>
            <a:r>
              <a:rPr lang="de-DE" altLang="de-DE" dirty="0">
                <a:latin typeface="+mn-lt"/>
              </a:rPr>
              <a:t> </a:t>
            </a:r>
          </a:p>
          <a:p>
            <a:pPr>
              <a:buFont typeface="Arial" charset="0"/>
              <a:buNone/>
            </a:pPr>
            <a:endParaRPr lang="de-DE" altLang="de-DE" dirty="0"/>
          </a:p>
        </p:txBody>
      </p:sp>
      <p:grpSp>
        <p:nvGrpSpPr>
          <p:cNvPr id="14341" name="Gruppieren 1"/>
          <p:cNvGrpSpPr>
            <a:grpSpLocks/>
          </p:cNvGrpSpPr>
          <p:nvPr/>
        </p:nvGrpSpPr>
        <p:grpSpPr bwMode="auto">
          <a:xfrm>
            <a:off x="7534127" y="4405028"/>
            <a:ext cx="4042167" cy="1990181"/>
            <a:chOff x="7053263" y="5549900"/>
            <a:chExt cx="2497137" cy="1229584"/>
          </a:xfrm>
        </p:grpSpPr>
        <p:pic>
          <p:nvPicPr>
            <p:cNvPr id="14342" name="Picture 4" descr="4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053263" y="5638071"/>
              <a:ext cx="849312" cy="1141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43" name="Picture 19" descr="Punkt_Feuerwehr_pb_point-visual_0004_4c_NEU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842250" y="5549900"/>
              <a:ext cx="1708150" cy="1117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/>
              <a:t>Everyone</a:t>
            </a:r>
            <a:r>
              <a:rPr lang="de-DE" altLang="de-DE" dirty="0"/>
              <a:t> </a:t>
            </a:r>
            <a:r>
              <a:rPr lang="de-DE" altLang="de-DE" dirty="0" err="1"/>
              <a:t>is</a:t>
            </a:r>
            <a:r>
              <a:rPr lang="de-DE" altLang="de-DE" dirty="0"/>
              <a:t> </a:t>
            </a:r>
            <a:r>
              <a:rPr lang="de-DE" altLang="de-DE" dirty="0" err="1"/>
              <a:t>responsible</a:t>
            </a:r>
            <a:r>
              <a:rPr lang="de-DE" altLang="de-DE" dirty="0"/>
              <a:t>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134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363" y="1409098"/>
            <a:ext cx="3455550" cy="4537191"/>
          </a:xfrm>
          <a:prstGeom prst="rect">
            <a:avLst/>
          </a:prstGeom>
          <a:noFill/>
          <a:ln w="9525" cap="flat" cmpd="sng">
            <a:solidFill>
              <a:schemeClr val="bg2"/>
            </a:solidFill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pic>
        <p:nvPicPr>
          <p:cNvPr id="5" name="Picture 23" descr="pb_point-visual_0083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334873" y="5034576"/>
            <a:ext cx="1758997" cy="182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075" y="172006"/>
            <a:ext cx="8858250" cy="738664"/>
          </a:xfrm>
        </p:spPr>
        <p:txBody>
          <a:bodyPr/>
          <a:lstStyle/>
          <a:p>
            <a:r>
              <a:rPr lang="en-US" altLang="de-DE" dirty="0"/>
              <a:t>All employees commit themselves to conduct in compliance with antitrust law</a:t>
            </a:r>
          </a:p>
        </p:txBody>
      </p:sp>
    </p:spTree>
    <p:extLst>
      <p:ext uri="{BB962C8B-B14F-4D97-AF65-F5344CB8AC3E}">
        <p14:creationId xmlns:p14="http://schemas.microsoft.com/office/powerpoint/2010/main" val="172392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1870" y="2252096"/>
            <a:ext cx="8871258" cy="1015663"/>
          </a:xfrm>
        </p:spPr>
        <p:txBody>
          <a:bodyPr/>
          <a:lstStyle/>
          <a:p>
            <a:r>
              <a:rPr lang="de-DE" dirty="0"/>
              <a:t>Keep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eyes</a:t>
            </a:r>
            <a:r>
              <a:rPr lang="de-DE" dirty="0"/>
              <a:t> </a:t>
            </a:r>
            <a:r>
              <a:rPr lang="de-DE" dirty="0" err="1"/>
              <a:t>peeled</a:t>
            </a:r>
            <a:r>
              <a:rPr lang="de-DE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5535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81075" y="356672"/>
            <a:ext cx="9434611" cy="738664"/>
          </a:xfrm>
        </p:spPr>
        <p:txBody>
          <a:bodyPr/>
          <a:lstStyle/>
          <a:p>
            <a:r>
              <a:rPr lang="de-DE" altLang="de-DE" dirty="0"/>
              <a:t>Gesetz gegen Wettbewerbsbeschränkung ("GWB")- </a:t>
            </a:r>
            <a:br>
              <a:rPr lang="de-DE" altLang="de-DE" dirty="0"/>
            </a:br>
            <a:r>
              <a:rPr lang="de-DE" altLang="de-DE" dirty="0"/>
              <a:t>The "</a:t>
            </a:r>
            <a:r>
              <a:rPr lang="de-DE" altLang="de-DE" dirty="0" err="1"/>
              <a:t>Constitution</a:t>
            </a:r>
            <a:r>
              <a:rPr lang="de-DE" altLang="de-DE" dirty="0"/>
              <a:t> of </a:t>
            </a:r>
            <a:r>
              <a:rPr lang="de-DE" altLang="de-DE" dirty="0" err="1"/>
              <a:t>free</a:t>
            </a:r>
            <a:r>
              <a:rPr lang="de-DE" altLang="de-DE" dirty="0"/>
              <a:t> Market Economy"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0077" y="1341438"/>
            <a:ext cx="7350258" cy="251961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2420077" y="1701478"/>
            <a:ext cx="73502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de-DE" b="1" dirty="0">
                <a:solidFill>
                  <a:schemeClr val="bg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GWB §1 Prohibition of agreements restricting competition:</a:t>
            </a:r>
          </a:p>
          <a:p>
            <a:pPr algn="ctr"/>
            <a:endParaRPr lang="en-US" altLang="de-DE" b="1" dirty="0">
              <a:solidFill>
                <a:schemeClr val="bg1"/>
              </a:solidFill>
              <a:latin typeface="PAYBACK Light" panose="02000506000000020004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altLang="de-DE" b="1" dirty="0">
                <a:solidFill>
                  <a:schemeClr val="bg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Agreements between undertakings, decisions by associations of undertakings and concerted practices which have as their object or effect the prevention, restriction or distortion of competition are prohibited.</a:t>
            </a:r>
            <a:endParaRPr lang="de-DE" altLang="de-DE" dirty="0">
              <a:solidFill>
                <a:schemeClr val="bg1"/>
              </a:solidFill>
              <a:latin typeface="PAYBACK Light" panose="02000506000000020004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Ellipse 11"/>
          <p:cNvSpPr/>
          <p:nvPr/>
        </p:nvSpPr>
        <p:spPr bwMode="gray">
          <a:xfrm>
            <a:off x="982663" y="3983781"/>
            <a:ext cx="2692944" cy="260151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When several companies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coordinate their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 err="1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behaviour</a:t>
            </a: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on the market in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order to restrict or eliminate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competition, this is known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as a </a:t>
            </a: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cartel</a:t>
            </a: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de-DE" altLang="de-DE" sz="1400" dirty="0">
              <a:solidFill>
                <a:schemeClr val="accent1"/>
              </a:solidFill>
              <a:latin typeface="PAYBACK Light" panose="02000506000000020004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Ellipse 12"/>
          <p:cNvSpPr/>
          <p:nvPr/>
        </p:nvSpPr>
        <p:spPr bwMode="gray">
          <a:xfrm>
            <a:off x="4749528" y="3983780"/>
            <a:ext cx="2692944" cy="260151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Even the </a:t>
            </a: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exchange of strategic</a:t>
            </a:r>
          </a:p>
          <a:p>
            <a:pPr algn="ctr">
              <a:lnSpc>
                <a:spcPct val="150000"/>
              </a:lnSpc>
            </a:pP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information</a:t>
            </a: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between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competitors is considered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 violation of antitrust law.</a:t>
            </a:r>
            <a:endParaRPr lang="de-DE" altLang="de-DE" sz="12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Ellipse 13"/>
          <p:cNvSpPr/>
          <p:nvPr/>
        </p:nvSpPr>
        <p:spPr bwMode="gray">
          <a:xfrm>
            <a:off x="8514806" y="3983366"/>
            <a:ext cx="2692944" cy="2601513"/>
          </a:xfrm>
          <a:prstGeom prst="ellipse">
            <a:avLst/>
          </a:prstGeom>
          <a:noFill/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</a:pPr>
            <a:r>
              <a:rPr lang="de-DE" altLang="de-DE" sz="12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For the assessment under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antitrust law it is in principle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irrelevant whether the coordination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and exchange takes place </a:t>
            </a: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directly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between the competitors</a:t>
            </a: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or</a:t>
            </a: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indirectly </a:t>
            </a: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via a</a:t>
            </a:r>
            <a:r>
              <a:rPr lang="en-US" altLang="de-DE" sz="1400" b="1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third party</a:t>
            </a:r>
            <a:r>
              <a:rPr lang="en-US" altLang="de-DE" sz="1400" dirty="0">
                <a:solidFill>
                  <a:schemeClr val="accent1"/>
                </a:solidFill>
                <a:latin typeface="PAYBACK Light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15" name="Picture 6" descr="\\MUC-FILE03\Data\Marketing\MARKETING_PUBLIC\Pointees\Wunschpointees\PAYBACK_2013_0769_POINTEE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0714">
            <a:off x="10305258" y="3836464"/>
            <a:ext cx="648048" cy="62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66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81075" y="356672"/>
            <a:ext cx="8760084" cy="369332"/>
          </a:xfrm>
        </p:spPr>
        <p:txBody>
          <a:bodyPr/>
          <a:lstStyle/>
          <a:p>
            <a:r>
              <a:rPr lang="en-US" dirty="0"/>
              <a:t>Antitrust law aims to protect secret and free competition</a:t>
            </a:r>
          </a:p>
        </p:txBody>
      </p:sp>
      <p:sp>
        <p:nvSpPr>
          <p:cNvPr id="14" name="Inhaltsplatzhalter 13"/>
          <p:cNvSpPr>
            <a:spLocks noGrp="1"/>
          </p:cNvSpPr>
          <p:nvPr>
            <p:ph sz="quarter" idx="17"/>
          </p:nvPr>
        </p:nvSpPr>
        <p:spPr>
          <a:xfrm>
            <a:off x="1419606" y="1736812"/>
            <a:ext cx="9643682" cy="4644938"/>
          </a:xfrm>
        </p:spPr>
        <p:txBody>
          <a:bodyPr/>
          <a:lstStyle/>
          <a:p>
            <a:pPr marL="0" indent="0">
              <a:buClr>
                <a:srgbClr val="0046AA"/>
              </a:buClr>
              <a:buNone/>
            </a:pPr>
            <a:r>
              <a:rPr lang="en-US" altLang="de-DE" dirty="0">
                <a:solidFill>
                  <a:srgbClr val="4B4B4D"/>
                </a:solidFill>
                <a:latin typeface="PAYBACK Light" panose="02000506000000020004" pitchFamily="2" charset="0"/>
              </a:rPr>
              <a:t>The </a:t>
            </a:r>
            <a:r>
              <a:rPr lang="en-US" altLang="de-DE" b="1" dirty="0">
                <a:solidFill>
                  <a:srgbClr val="4B4B4D"/>
                </a:solidFill>
                <a:latin typeface="PAYBACK Light" panose="02000506000000020004" pitchFamily="2" charset="0"/>
              </a:rPr>
              <a:t>pressure of competition</a:t>
            </a:r>
            <a:r>
              <a:rPr lang="en-US" altLang="de-DE" dirty="0">
                <a:solidFill>
                  <a:srgbClr val="4B4B4D"/>
                </a:solidFill>
                <a:latin typeface="PAYBACK Light" panose="02000506000000020004" pitchFamily="2" charset="0"/>
              </a:rPr>
              <a:t> leads companies to lower their prices and improve the quality of their products and services or develop them further.</a:t>
            </a:r>
            <a:endParaRPr lang="de-DE" altLang="de-DE" dirty="0">
              <a:solidFill>
                <a:srgbClr val="4B4B4D"/>
              </a:solidFill>
              <a:latin typeface="PAYBACK Light" panose="02000506000000020004" pitchFamily="2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4B4B4D"/>
                </a:solidFill>
                <a:latin typeface="PAYBACK Light" panose="02000506000000020004" pitchFamily="2" charset="0"/>
              </a:rPr>
              <a:t>The ultimate aim is to secure benefits for </a:t>
            </a:r>
            <a:r>
              <a:rPr lang="en-US" b="1" dirty="0">
                <a:solidFill>
                  <a:srgbClr val="4B4B4D"/>
                </a:solidFill>
                <a:latin typeface="PAYBACK Light" panose="02000506000000020004" pitchFamily="2" charset="0"/>
              </a:rPr>
              <a:t>consumers</a:t>
            </a:r>
            <a:r>
              <a:rPr lang="en-US" dirty="0">
                <a:solidFill>
                  <a:srgbClr val="4B4B4D"/>
                </a:solidFill>
                <a:latin typeface="PAYBACK Light" panose="02000506000000020004" pitchFamily="2" charset="0"/>
              </a:rPr>
              <a:t>.</a:t>
            </a:r>
            <a:endParaRPr lang="de-DE" dirty="0">
              <a:solidFill>
                <a:srgbClr val="4B4B4D"/>
              </a:solidFill>
              <a:latin typeface="PAYBACK Light" panose="02000506000000020004" pitchFamily="2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987531" y="1730378"/>
            <a:ext cx="319772" cy="403922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987532" y="2389105"/>
            <a:ext cx="319772" cy="403922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6974" y="3429000"/>
            <a:ext cx="4176464" cy="2228516"/>
          </a:xfrm>
          <a:prstGeom prst="rect">
            <a:avLst/>
          </a:prstGeom>
        </p:spPr>
      </p:pic>
      <p:pic>
        <p:nvPicPr>
          <p:cNvPr id="19" name="Picture 8" descr="pb_point-visual_0066_rgb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3559692" y="5076354"/>
            <a:ext cx="1255989" cy="1305396"/>
          </a:xfrm>
          <a:prstGeom prst="rect">
            <a:avLst/>
          </a:prstGeom>
          <a:effectLst>
            <a:reflection stA="30000" endPos="3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5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Objekt 2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827361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3270250"/>
            <a:ext cx="12192621" cy="3589338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981075" y="356672"/>
            <a:ext cx="8732092" cy="738664"/>
          </a:xfrm>
        </p:spPr>
        <p:txBody>
          <a:bodyPr/>
          <a:lstStyle/>
          <a:p>
            <a:r>
              <a:rPr lang="en-US" altLang="de-DE" dirty="0"/>
              <a:t>Competing Companies must not coordinate their </a:t>
            </a:r>
            <a:r>
              <a:rPr lang="en-US" altLang="de-DE" dirty="0" err="1"/>
              <a:t>behaviour</a:t>
            </a:r>
            <a:r>
              <a:rPr lang="en-US" altLang="de-DE" dirty="0"/>
              <a:t> or exchange strategically relevant information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10677444" y="6050770"/>
            <a:ext cx="312585" cy="184666"/>
          </a:xfrm>
        </p:spPr>
        <p:txBody>
          <a:bodyPr/>
          <a:lstStyle/>
          <a:p>
            <a:fld id="{2B76A6F7-0816-412C-B847-14B91D1FF33F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8" name="Ellipse 7"/>
          <p:cNvSpPr/>
          <p:nvPr/>
        </p:nvSpPr>
        <p:spPr>
          <a:xfrm>
            <a:off x="4651395" y="1959432"/>
            <a:ext cx="1882820" cy="18828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de-DE" sz="2400" dirty="0">
              <a:solidFill>
                <a:srgbClr val="0046AA"/>
              </a:solidFill>
              <a:latin typeface="PAYBACK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1460884" y="2326222"/>
            <a:ext cx="1882820" cy="18828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de-DE" sz="2400" dirty="0">
              <a:solidFill>
                <a:srgbClr val="0046AA"/>
              </a:solidFill>
              <a:latin typeface="PAYBACK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6788422" y="3093373"/>
            <a:ext cx="1882820" cy="18828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de-DE" sz="2400" dirty="0">
              <a:solidFill>
                <a:srgbClr val="0046AA"/>
              </a:solidFill>
              <a:latin typeface="PAYBACK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8457183" y="4635648"/>
            <a:ext cx="1882820" cy="18828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de-DE" sz="2400" dirty="0">
              <a:solidFill>
                <a:srgbClr val="0046AA"/>
              </a:solidFill>
              <a:latin typeface="PAYBACK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359729" y="3711204"/>
            <a:ext cx="1882820" cy="18828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de-DE" sz="2400" dirty="0">
              <a:solidFill>
                <a:srgbClr val="0046AA"/>
              </a:solidFill>
              <a:latin typeface="PAYBACK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990" y="4253353"/>
            <a:ext cx="1283910" cy="834246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014" y="5319685"/>
            <a:ext cx="1479159" cy="514747"/>
          </a:xfrm>
          <a:prstGeom prst="rect">
            <a:avLst/>
          </a:prstGeom>
        </p:spPr>
      </p:pic>
      <p:pic>
        <p:nvPicPr>
          <p:cNvPr id="21" name="Picture 10" descr="aral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5" t="9041" r="7549" b="7549"/>
          <a:stretch>
            <a:fillRect/>
          </a:stretch>
        </p:blipFill>
        <p:spPr bwMode="gray">
          <a:xfrm>
            <a:off x="5028927" y="2302068"/>
            <a:ext cx="1173008" cy="119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platzhalter 21"/>
          <p:cNvSpPr>
            <a:spLocks noGrp="1"/>
          </p:cNvSpPr>
          <p:nvPr>
            <p:ph type="body" sz="quarter" idx="10"/>
          </p:nvPr>
        </p:nvSpPr>
        <p:spPr>
          <a:xfrm>
            <a:off x="981075" y="1341439"/>
            <a:ext cx="6009178" cy="5040312"/>
          </a:xfrm>
        </p:spPr>
        <p:txBody>
          <a:bodyPr/>
          <a:lstStyle/>
          <a:p>
            <a:pPr marL="0" lvl="0" indent="0">
              <a:buClr>
                <a:srgbClr val="00378C"/>
              </a:buClr>
              <a:buNone/>
            </a:pPr>
            <a:r>
              <a:rPr lang="en-US" altLang="de-DE" dirty="0">
                <a:solidFill>
                  <a:srgbClr val="4B4B4D"/>
                </a:solidFill>
                <a:latin typeface="PAYBACK"/>
              </a:rPr>
              <a:t>Competing Companies</a:t>
            </a:r>
            <a:r>
              <a:rPr lang="en-US" altLang="de-DE" dirty="0"/>
              <a:t> </a:t>
            </a:r>
            <a:r>
              <a:rPr lang="en-US" dirty="0">
                <a:solidFill>
                  <a:srgbClr val="4B4B4D"/>
                </a:solidFill>
                <a:latin typeface="PAYBACK"/>
              </a:rPr>
              <a:t>= Overlaps in the range of goods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603" y="3786017"/>
            <a:ext cx="1248460" cy="53485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6867" y="2652503"/>
            <a:ext cx="1370853" cy="1209092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794134" y="4440772"/>
            <a:ext cx="1882820" cy="18828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2"/>
            </a:solidFill>
            <a:prstDash val="dash"/>
          </a:ln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</a:pPr>
            <a:endParaRPr lang="de-DE" sz="2400" dirty="0">
              <a:solidFill>
                <a:srgbClr val="0046AA"/>
              </a:solidFill>
              <a:latin typeface="PAYBACK"/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8507" y="4979712"/>
            <a:ext cx="1514074" cy="81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5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051746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1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uppieren 5"/>
          <p:cNvGrpSpPr/>
          <p:nvPr/>
        </p:nvGrpSpPr>
        <p:grpSpPr>
          <a:xfrm>
            <a:off x="-384797" y="-243619"/>
            <a:ext cx="11592547" cy="7974507"/>
            <a:chOff x="-384797" y="-243619"/>
            <a:chExt cx="11592547" cy="7974507"/>
          </a:xfrm>
        </p:grpSpPr>
        <p:sp>
          <p:nvSpPr>
            <p:cNvPr id="10" name="Ellipse 9"/>
            <p:cNvSpPr/>
            <p:nvPr/>
          </p:nvSpPr>
          <p:spPr bwMode="gray">
            <a:xfrm>
              <a:off x="7527694" y="3612959"/>
              <a:ext cx="1500128" cy="1500128"/>
            </a:xfrm>
            <a:prstGeom prst="ellipse">
              <a:avLst/>
            </a:prstGeom>
            <a:noFill/>
            <a:ln w="101600">
              <a:solidFill>
                <a:schemeClr val="accent3">
                  <a:alpha val="20000"/>
                </a:schemeClr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24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3" name="Ellipse 33"/>
            <p:cNvSpPr/>
            <p:nvPr/>
          </p:nvSpPr>
          <p:spPr bwMode="gray">
            <a:xfrm>
              <a:off x="2286000" y="3627561"/>
              <a:ext cx="1930400" cy="1930400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9050">
              <a:noFill/>
              <a:prstDash val="dash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32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7" name="Ellipse 33"/>
            <p:cNvSpPr/>
            <p:nvPr/>
          </p:nvSpPr>
          <p:spPr bwMode="gray">
            <a:xfrm>
              <a:off x="787400" y="5985111"/>
              <a:ext cx="1745777" cy="1745777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9050">
              <a:noFill/>
              <a:prstDash val="dash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32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8" name="Ellipse 33"/>
            <p:cNvSpPr/>
            <p:nvPr/>
          </p:nvSpPr>
          <p:spPr bwMode="gray">
            <a:xfrm>
              <a:off x="9319451" y="3231563"/>
              <a:ext cx="1111928" cy="1111928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 w="19050">
              <a:noFill/>
              <a:prstDash val="dash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32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9" name="Ellipse 33"/>
            <p:cNvSpPr/>
            <p:nvPr/>
          </p:nvSpPr>
          <p:spPr bwMode="gray">
            <a:xfrm>
              <a:off x="10128758" y="4602966"/>
              <a:ext cx="659475" cy="688320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9050">
              <a:noFill/>
              <a:prstDash val="dash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32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1" name="Ellipse 33"/>
            <p:cNvSpPr/>
            <p:nvPr/>
          </p:nvSpPr>
          <p:spPr bwMode="gray">
            <a:xfrm>
              <a:off x="10548275" y="4294150"/>
              <a:ext cx="659475" cy="688320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9050">
              <a:noFill/>
              <a:prstDash val="dash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32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2" name="Ellipse 33"/>
            <p:cNvSpPr/>
            <p:nvPr/>
          </p:nvSpPr>
          <p:spPr bwMode="gray">
            <a:xfrm>
              <a:off x="-384797" y="4830140"/>
              <a:ext cx="1367460" cy="136746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 w="19050">
              <a:noFill/>
              <a:prstDash val="dash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32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5" name="Ellipse 33"/>
            <p:cNvSpPr/>
            <p:nvPr/>
          </p:nvSpPr>
          <p:spPr bwMode="gray">
            <a:xfrm>
              <a:off x="8098265" y="-243619"/>
              <a:ext cx="1107220" cy="1107220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19050">
              <a:noFill/>
              <a:prstDash val="dash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3200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16" name="Ellipse 15"/>
            <p:cNvSpPr/>
            <p:nvPr/>
          </p:nvSpPr>
          <p:spPr bwMode="gray">
            <a:xfrm>
              <a:off x="2788474" y="4979224"/>
              <a:ext cx="2367726" cy="2367726"/>
            </a:xfrm>
            <a:prstGeom prst="ellipse">
              <a:avLst/>
            </a:prstGeom>
            <a:noFill/>
            <a:ln w="152400">
              <a:solidFill>
                <a:schemeClr val="accent3">
                  <a:alpha val="20000"/>
                </a:schemeClr>
              </a:solidFill>
              <a:prstDash val="solid"/>
            </a:ln>
          </p:spPr>
          <p:txBody>
            <a:bodyPr rot="0" spcFirstLastPara="0" vertOverflow="overflow" horzOverflow="overflow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"/>
                </a:spcBef>
                <a:spcAft>
                  <a:spcPts val="100"/>
                </a:spcAft>
              </a:pPr>
              <a:endParaRPr lang="de-DE" sz="24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81075" y="356672"/>
            <a:ext cx="8763000" cy="369332"/>
          </a:xfrm>
        </p:spPr>
        <p:txBody>
          <a:bodyPr/>
          <a:lstStyle/>
          <a:p>
            <a:r>
              <a:rPr lang="en-US" altLang="de-DE" dirty="0"/>
              <a:t>Exchange or transfer of information: allowed or not allowed?</a:t>
            </a:r>
            <a:endParaRPr lang="de-DE" dirty="0"/>
          </a:p>
        </p:txBody>
      </p:sp>
      <p:sp>
        <p:nvSpPr>
          <p:cNvPr id="58" name="Rechteck 8"/>
          <p:cNvSpPr>
            <a:spLocks noChangeArrowheads="1"/>
          </p:cNvSpPr>
          <p:nvPr/>
        </p:nvSpPr>
        <p:spPr bwMode="auto">
          <a:xfrm>
            <a:off x="681199" y="2809875"/>
            <a:ext cx="25685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de-DE" altLang="de-DE" sz="1800" dirty="0" err="1">
                <a:solidFill>
                  <a:srgbClr val="4B4B4D"/>
                </a:solidFill>
                <a:latin typeface="+mn-lt"/>
              </a:rPr>
              <a:t>publicly</a:t>
            </a: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 </a:t>
            </a:r>
            <a:r>
              <a:rPr lang="de-DE" altLang="de-DE" sz="1800" dirty="0" err="1">
                <a:solidFill>
                  <a:srgbClr val="4B4B4D"/>
                </a:solidFill>
                <a:latin typeface="+mn-lt"/>
              </a:rPr>
              <a:t>available</a:t>
            </a: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  -</a:t>
            </a:r>
            <a:r>
              <a:rPr lang="de-DE" altLang="de-DE" sz="1800" dirty="0" err="1">
                <a:solidFill>
                  <a:srgbClr val="4B4B4D"/>
                </a:solidFill>
                <a:latin typeface="+mn-lt"/>
              </a:rPr>
              <a:t>aggregated</a:t>
            </a: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  -</a:t>
            </a:r>
          </a:p>
          <a:p>
            <a:pPr algn="r" eaLnBrk="1" hangingPunct="1"/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bilateral  -</a:t>
            </a:r>
          </a:p>
          <a:p>
            <a:pPr algn="r" eaLnBrk="1" hangingPunct="1"/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PAYBACK Programm  -</a:t>
            </a:r>
          </a:p>
        </p:txBody>
      </p:sp>
      <p:sp>
        <p:nvSpPr>
          <p:cNvPr id="59" name="Rechteck 9"/>
          <p:cNvSpPr>
            <a:spLocks noChangeArrowheads="1"/>
          </p:cNvSpPr>
          <p:nvPr/>
        </p:nvSpPr>
        <p:spPr bwMode="auto">
          <a:xfrm>
            <a:off x="7952904" y="2803525"/>
            <a:ext cx="2476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0975" indent="-180975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  </a:t>
            </a:r>
            <a:r>
              <a:rPr lang="de-DE" altLang="de-DE" sz="1800" dirty="0" err="1">
                <a:solidFill>
                  <a:srgbClr val="4B4B4D"/>
                </a:solidFill>
                <a:latin typeface="+mn-lt"/>
              </a:rPr>
              <a:t>secret</a:t>
            </a:r>
            <a:endParaRPr lang="de-DE" altLang="de-DE" sz="1800" dirty="0">
              <a:solidFill>
                <a:srgbClr val="4B4B4D"/>
              </a:solidFill>
              <a:latin typeface="+mn-lt"/>
            </a:endParaRPr>
          </a:p>
          <a:p>
            <a:pPr eaLnBrk="1" hangingPunct="1">
              <a:buFontTx/>
              <a:buChar char="-"/>
            </a:pP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  partner-</a:t>
            </a:r>
            <a:r>
              <a:rPr lang="de-DE" altLang="de-DE" sz="1800" dirty="0" err="1">
                <a:solidFill>
                  <a:srgbClr val="4B4B4D"/>
                </a:solidFill>
                <a:latin typeface="+mn-lt"/>
              </a:rPr>
              <a:t>specific</a:t>
            </a:r>
            <a:endParaRPr lang="de-DE" altLang="de-DE" sz="1800" dirty="0">
              <a:solidFill>
                <a:srgbClr val="4B4B4D"/>
              </a:solidFill>
              <a:latin typeface="+mn-lt"/>
            </a:endParaRPr>
          </a:p>
          <a:p>
            <a:pPr eaLnBrk="1" hangingPunct="1">
              <a:buFontTx/>
              <a:buChar char="-"/>
            </a:pP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  </a:t>
            </a:r>
            <a:r>
              <a:rPr lang="de-DE" altLang="de-DE" sz="1800" dirty="0" err="1">
                <a:solidFill>
                  <a:srgbClr val="4B4B4D"/>
                </a:solidFill>
                <a:latin typeface="+mn-lt"/>
              </a:rPr>
              <a:t>strategic</a:t>
            </a:r>
            <a:endParaRPr lang="de-DE" altLang="de-DE" sz="1800" dirty="0">
              <a:solidFill>
                <a:srgbClr val="4B4B4D"/>
              </a:solidFill>
              <a:latin typeface="+mn-lt"/>
            </a:endParaRPr>
          </a:p>
          <a:p>
            <a:pPr eaLnBrk="1" hangingPunct="1">
              <a:buFontTx/>
              <a:buChar char="-"/>
            </a:pP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  </a:t>
            </a:r>
            <a:r>
              <a:rPr lang="de-DE" altLang="de-DE" sz="1800" dirty="0" err="1">
                <a:solidFill>
                  <a:srgbClr val="4B4B4D"/>
                </a:solidFill>
                <a:latin typeface="+mn-lt"/>
              </a:rPr>
              <a:t>competition</a:t>
            </a:r>
            <a:r>
              <a:rPr lang="de-DE" altLang="de-DE" sz="1800" dirty="0">
                <a:solidFill>
                  <a:srgbClr val="4B4B4D"/>
                </a:solidFill>
                <a:latin typeface="+mn-lt"/>
              </a:rPr>
              <a:t>-relevant</a:t>
            </a:r>
          </a:p>
        </p:txBody>
      </p:sp>
      <p:pic>
        <p:nvPicPr>
          <p:cNvPr id="60" name="Grafik 5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452" y="2181225"/>
            <a:ext cx="1640875" cy="3013164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pic>
        <p:nvPicPr>
          <p:cNvPr id="61" name="Grafik 6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967" y="2195932"/>
            <a:ext cx="1978720" cy="2983750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9900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ine Ecke des Rechtecks schneiden und abrunden 5"/>
          <p:cNvSpPr/>
          <p:nvPr/>
        </p:nvSpPr>
        <p:spPr bwMode="gray">
          <a:xfrm>
            <a:off x="0" y="-1595"/>
            <a:ext cx="10199662" cy="6383345"/>
          </a:xfrm>
          <a:custGeom>
            <a:avLst/>
            <a:gdLst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9839622 w 9839622"/>
              <a:gd name="connsiteY2" fmla="*/ 1143288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8544222 w 9839622"/>
              <a:gd name="connsiteY2" fmla="*/ 3056754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8451088 w 9839622"/>
              <a:gd name="connsiteY2" fmla="*/ 28958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10255366"/>
              <a:gd name="connsiteY0" fmla="*/ 0 h 6859588"/>
              <a:gd name="connsiteX1" fmla="*/ 8696334 w 10255366"/>
              <a:gd name="connsiteY1" fmla="*/ 0 h 6859588"/>
              <a:gd name="connsiteX2" fmla="*/ 8451088 w 10255366"/>
              <a:gd name="connsiteY2" fmla="*/ 2895887 h 6859588"/>
              <a:gd name="connsiteX3" fmla="*/ 9839622 w 10255366"/>
              <a:gd name="connsiteY3" fmla="*/ 6859588 h 6859588"/>
              <a:gd name="connsiteX4" fmla="*/ 0 w 10255366"/>
              <a:gd name="connsiteY4" fmla="*/ 6859588 h 6859588"/>
              <a:gd name="connsiteX5" fmla="*/ 0 w 10255366"/>
              <a:gd name="connsiteY5" fmla="*/ 0 h 6859588"/>
              <a:gd name="connsiteX6" fmla="*/ 0 w 10255366"/>
              <a:gd name="connsiteY6" fmla="*/ 0 h 6859588"/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8451088 w 9839622"/>
              <a:gd name="connsiteY2" fmla="*/ 28958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268 h 6859856"/>
              <a:gd name="connsiteX1" fmla="*/ 8696334 w 9839622"/>
              <a:gd name="connsiteY1" fmla="*/ 268 h 6859856"/>
              <a:gd name="connsiteX2" fmla="*/ 8451088 w 9839622"/>
              <a:gd name="connsiteY2" fmla="*/ 2896155 h 6859856"/>
              <a:gd name="connsiteX3" fmla="*/ 9839622 w 9839622"/>
              <a:gd name="connsiteY3" fmla="*/ 6859856 h 6859856"/>
              <a:gd name="connsiteX4" fmla="*/ 0 w 9839622"/>
              <a:gd name="connsiteY4" fmla="*/ 6859856 h 6859856"/>
              <a:gd name="connsiteX5" fmla="*/ 0 w 9839622"/>
              <a:gd name="connsiteY5" fmla="*/ 268 h 6859856"/>
              <a:gd name="connsiteX6" fmla="*/ 0 w 9839622"/>
              <a:gd name="connsiteY6" fmla="*/ 268 h 6859856"/>
              <a:gd name="connsiteX0" fmla="*/ 0 w 9839622"/>
              <a:gd name="connsiteY0" fmla="*/ 212 h 6859800"/>
              <a:gd name="connsiteX1" fmla="*/ 8696334 w 9839622"/>
              <a:gd name="connsiteY1" fmla="*/ 212 h 6859800"/>
              <a:gd name="connsiteX2" fmla="*/ 8539988 w 9839622"/>
              <a:gd name="connsiteY2" fmla="*/ 3378699 h 6859800"/>
              <a:gd name="connsiteX3" fmla="*/ 9839622 w 9839622"/>
              <a:gd name="connsiteY3" fmla="*/ 6859800 h 6859800"/>
              <a:gd name="connsiteX4" fmla="*/ 0 w 9839622"/>
              <a:gd name="connsiteY4" fmla="*/ 6859800 h 6859800"/>
              <a:gd name="connsiteX5" fmla="*/ 0 w 9839622"/>
              <a:gd name="connsiteY5" fmla="*/ 212 h 6859800"/>
              <a:gd name="connsiteX6" fmla="*/ 0 w 9839622"/>
              <a:gd name="connsiteY6" fmla="*/ 212 h 6859800"/>
              <a:gd name="connsiteX0" fmla="*/ 0 w 9839622"/>
              <a:gd name="connsiteY0" fmla="*/ 212 h 6859800"/>
              <a:gd name="connsiteX1" fmla="*/ 8696334 w 9839622"/>
              <a:gd name="connsiteY1" fmla="*/ 212 h 6859800"/>
              <a:gd name="connsiteX2" fmla="*/ 8539988 w 9839622"/>
              <a:gd name="connsiteY2" fmla="*/ 3378699 h 6859800"/>
              <a:gd name="connsiteX3" fmla="*/ 9839622 w 9839622"/>
              <a:gd name="connsiteY3" fmla="*/ 6859800 h 6859800"/>
              <a:gd name="connsiteX4" fmla="*/ 0 w 9839622"/>
              <a:gd name="connsiteY4" fmla="*/ 6859800 h 6859800"/>
              <a:gd name="connsiteX5" fmla="*/ 0 w 9839622"/>
              <a:gd name="connsiteY5" fmla="*/ 212 h 6859800"/>
              <a:gd name="connsiteX6" fmla="*/ 0 w 9839622"/>
              <a:gd name="connsiteY6" fmla="*/ 212 h 6859800"/>
              <a:gd name="connsiteX0" fmla="*/ 0 w 9839622"/>
              <a:gd name="connsiteY0" fmla="*/ 228 h 6859816"/>
              <a:gd name="connsiteX1" fmla="*/ 8696334 w 9839622"/>
              <a:gd name="connsiteY1" fmla="*/ 228 h 6859816"/>
              <a:gd name="connsiteX2" fmla="*/ 8006588 w 9839622"/>
              <a:gd name="connsiteY2" fmla="*/ 3219965 h 6859816"/>
              <a:gd name="connsiteX3" fmla="*/ 9839622 w 9839622"/>
              <a:gd name="connsiteY3" fmla="*/ 6859816 h 6859816"/>
              <a:gd name="connsiteX4" fmla="*/ 0 w 9839622"/>
              <a:gd name="connsiteY4" fmla="*/ 6859816 h 6859816"/>
              <a:gd name="connsiteX5" fmla="*/ 0 w 9839622"/>
              <a:gd name="connsiteY5" fmla="*/ 228 h 6859816"/>
              <a:gd name="connsiteX6" fmla="*/ 0 w 9839622"/>
              <a:gd name="connsiteY6" fmla="*/ 228 h 6859816"/>
              <a:gd name="connsiteX0" fmla="*/ 0 w 9839622"/>
              <a:gd name="connsiteY0" fmla="*/ 326 h 6859914"/>
              <a:gd name="connsiteX1" fmla="*/ 8696334 w 9839622"/>
              <a:gd name="connsiteY1" fmla="*/ 326 h 6859914"/>
              <a:gd name="connsiteX2" fmla="*/ 8006588 w 9839622"/>
              <a:gd name="connsiteY2" fmla="*/ 3220063 h 6859914"/>
              <a:gd name="connsiteX3" fmla="*/ 9839622 w 9839622"/>
              <a:gd name="connsiteY3" fmla="*/ 6859914 h 6859914"/>
              <a:gd name="connsiteX4" fmla="*/ 0 w 9839622"/>
              <a:gd name="connsiteY4" fmla="*/ 6859914 h 6859914"/>
              <a:gd name="connsiteX5" fmla="*/ 0 w 9839622"/>
              <a:gd name="connsiteY5" fmla="*/ 326 h 6859914"/>
              <a:gd name="connsiteX6" fmla="*/ 0 w 9839622"/>
              <a:gd name="connsiteY6" fmla="*/ 326 h 6859914"/>
              <a:gd name="connsiteX0" fmla="*/ 0 w 9839622"/>
              <a:gd name="connsiteY0" fmla="*/ 328 h 6859916"/>
              <a:gd name="connsiteX1" fmla="*/ 8696334 w 9839622"/>
              <a:gd name="connsiteY1" fmla="*/ 328 h 6859916"/>
              <a:gd name="connsiteX2" fmla="*/ 8006588 w 9839622"/>
              <a:gd name="connsiteY2" fmla="*/ 3220065 h 6859916"/>
              <a:gd name="connsiteX3" fmla="*/ 9839622 w 9839622"/>
              <a:gd name="connsiteY3" fmla="*/ 6859916 h 6859916"/>
              <a:gd name="connsiteX4" fmla="*/ 0 w 9839622"/>
              <a:gd name="connsiteY4" fmla="*/ 6859916 h 6859916"/>
              <a:gd name="connsiteX5" fmla="*/ 0 w 9839622"/>
              <a:gd name="connsiteY5" fmla="*/ 328 h 6859916"/>
              <a:gd name="connsiteX6" fmla="*/ 0 w 9839622"/>
              <a:gd name="connsiteY6" fmla="*/ 328 h 6859916"/>
              <a:gd name="connsiteX0" fmla="*/ 0 w 9839622"/>
              <a:gd name="connsiteY0" fmla="*/ 328 h 6859916"/>
              <a:gd name="connsiteX1" fmla="*/ 8696334 w 9839622"/>
              <a:gd name="connsiteY1" fmla="*/ 328 h 6859916"/>
              <a:gd name="connsiteX2" fmla="*/ 8006588 w 9839622"/>
              <a:gd name="connsiteY2" fmla="*/ 3220065 h 6859916"/>
              <a:gd name="connsiteX3" fmla="*/ 9839622 w 9839622"/>
              <a:gd name="connsiteY3" fmla="*/ 6859916 h 6859916"/>
              <a:gd name="connsiteX4" fmla="*/ 0 w 9839622"/>
              <a:gd name="connsiteY4" fmla="*/ 6859916 h 6859916"/>
              <a:gd name="connsiteX5" fmla="*/ 0 w 9839622"/>
              <a:gd name="connsiteY5" fmla="*/ 328 h 6859916"/>
              <a:gd name="connsiteX6" fmla="*/ 0 w 9839622"/>
              <a:gd name="connsiteY6" fmla="*/ 328 h 6859916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8006588 w 9839622"/>
              <a:gd name="connsiteY2" fmla="*/ 3219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8006588 w 9839622"/>
              <a:gd name="connsiteY2" fmla="*/ 3219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765288 w 9839622"/>
              <a:gd name="connsiteY2" fmla="*/ 37213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765288 w 9839622"/>
              <a:gd name="connsiteY2" fmla="*/ 37213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765288 w 9839622"/>
              <a:gd name="connsiteY2" fmla="*/ 37213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6363887 w 9839622"/>
              <a:gd name="connsiteY2" fmla="*/ 39245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733889 w 9839622"/>
              <a:gd name="connsiteY1" fmla="*/ 3175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740015 w 9839622"/>
              <a:gd name="connsiteY1" fmla="*/ 1270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6524 h 6866112"/>
              <a:gd name="connsiteX1" fmla="*/ 6746141 w 9839622"/>
              <a:gd name="connsiteY1" fmla="*/ 174 h 6866112"/>
              <a:gd name="connsiteX2" fmla="*/ 7417533 w 9839622"/>
              <a:gd name="connsiteY2" fmla="*/ 3861261 h 6866112"/>
              <a:gd name="connsiteX3" fmla="*/ 9839622 w 9839622"/>
              <a:gd name="connsiteY3" fmla="*/ 6866112 h 6866112"/>
              <a:gd name="connsiteX4" fmla="*/ 0 w 9839622"/>
              <a:gd name="connsiteY4" fmla="*/ 6866112 h 6866112"/>
              <a:gd name="connsiteX5" fmla="*/ 0 w 9839622"/>
              <a:gd name="connsiteY5" fmla="*/ 6524 h 6866112"/>
              <a:gd name="connsiteX6" fmla="*/ 0 w 9839622"/>
              <a:gd name="connsiteY6" fmla="*/ 6524 h 6866112"/>
              <a:gd name="connsiteX0" fmla="*/ 0 w 9839622"/>
              <a:gd name="connsiteY0" fmla="*/ 0 h 6859588"/>
              <a:gd name="connsiteX1" fmla="*/ 6746141 w 9839622"/>
              <a:gd name="connsiteY1" fmla="*/ 1905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746141 w 9839622"/>
              <a:gd name="connsiteY1" fmla="*/ 1905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870 h 6860458"/>
              <a:gd name="connsiteX1" fmla="*/ 6746141 w 9839622"/>
              <a:gd name="connsiteY1" fmla="*/ 870 h 6860458"/>
              <a:gd name="connsiteX2" fmla="*/ 7417533 w 9839622"/>
              <a:gd name="connsiteY2" fmla="*/ 3855607 h 6860458"/>
              <a:gd name="connsiteX3" fmla="*/ 9839622 w 9839622"/>
              <a:gd name="connsiteY3" fmla="*/ 6860458 h 6860458"/>
              <a:gd name="connsiteX4" fmla="*/ 0 w 9839622"/>
              <a:gd name="connsiteY4" fmla="*/ 6860458 h 6860458"/>
              <a:gd name="connsiteX5" fmla="*/ 0 w 9839622"/>
              <a:gd name="connsiteY5" fmla="*/ 870 h 6860458"/>
              <a:gd name="connsiteX6" fmla="*/ 0 w 9839622"/>
              <a:gd name="connsiteY6" fmla="*/ 870 h 6860458"/>
              <a:gd name="connsiteX0" fmla="*/ 0 w 9839622"/>
              <a:gd name="connsiteY0" fmla="*/ 877 h 6860465"/>
              <a:gd name="connsiteX1" fmla="*/ 6746141 w 9839622"/>
              <a:gd name="connsiteY1" fmla="*/ 877 h 6860465"/>
              <a:gd name="connsiteX2" fmla="*/ 7417533 w 9839622"/>
              <a:gd name="connsiteY2" fmla="*/ 3855614 h 6860465"/>
              <a:gd name="connsiteX3" fmla="*/ 9839622 w 9839622"/>
              <a:gd name="connsiteY3" fmla="*/ 6860465 h 6860465"/>
              <a:gd name="connsiteX4" fmla="*/ 0 w 9839622"/>
              <a:gd name="connsiteY4" fmla="*/ 6860465 h 6860465"/>
              <a:gd name="connsiteX5" fmla="*/ 0 w 9839622"/>
              <a:gd name="connsiteY5" fmla="*/ 877 h 6860465"/>
              <a:gd name="connsiteX6" fmla="*/ 0 w 9839622"/>
              <a:gd name="connsiteY6" fmla="*/ 877 h 6860465"/>
              <a:gd name="connsiteX0" fmla="*/ 0 w 9839622"/>
              <a:gd name="connsiteY0" fmla="*/ 888 h 6860476"/>
              <a:gd name="connsiteX1" fmla="*/ 6746141 w 9839622"/>
              <a:gd name="connsiteY1" fmla="*/ 888 h 6860476"/>
              <a:gd name="connsiteX2" fmla="*/ 7417533 w 9839622"/>
              <a:gd name="connsiteY2" fmla="*/ 3855625 h 6860476"/>
              <a:gd name="connsiteX3" fmla="*/ 9839622 w 9839622"/>
              <a:gd name="connsiteY3" fmla="*/ 6860476 h 6860476"/>
              <a:gd name="connsiteX4" fmla="*/ 0 w 9839622"/>
              <a:gd name="connsiteY4" fmla="*/ 6860476 h 6860476"/>
              <a:gd name="connsiteX5" fmla="*/ 0 w 9839622"/>
              <a:gd name="connsiteY5" fmla="*/ 888 h 6860476"/>
              <a:gd name="connsiteX6" fmla="*/ 0 w 9839622"/>
              <a:gd name="connsiteY6" fmla="*/ 888 h 6860476"/>
              <a:gd name="connsiteX0" fmla="*/ 0 w 9839622"/>
              <a:gd name="connsiteY0" fmla="*/ 828 h 6860416"/>
              <a:gd name="connsiteX1" fmla="*/ 6746141 w 9839622"/>
              <a:gd name="connsiteY1" fmla="*/ 828 h 6860416"/>
              <a:gd name="connsiteX2" fmla="*/ 7301142 w 9839622"/>
              <a:gd name="connsiteY2" fmla="*/ 4058765 h 6860416"/>
              <a:gd name="connsiteX3" fmla="*/ 9839622 w 9839622"/>
              <a:gd name="connsiteY3" fmla="*/ 6860416 h 6860416"/>
              <a:gd name="connsiteX4" fmla="*/ 0 w 9839622"/>
              <a:gd name="connsiteY4" fmla="*/ 6860416 h 6860416"/>
              <a:gd name="connsiteX5" fmla="*/ 0 w 9839622"/>
              <a:gd name="connsiteY5" fmla="*/ 828 h 6860416"/>
              <a:gd name="connsiteX6" fmla="*/ 0 w 9839622"/>
              <a:gd name="connsiteY6" fmla="*/ 828 h 6860416"/>
              <a:gd name="connsiteX0" fmla="*/ 0 w 10114855"/>
              <a:gd name="connsiteY0" fmla="*/ 0 h 6859588"/>
              <a:gd name="connsiteX1" fmla="*/ 6746141 w 10114855"/>
              <a:gd name="connsiteY1" fmla="*/ 0 h 6859588"/>
              <a:gd name="connsiteX2" fmla="*/ 9839622 w 10114855"/>
              <a:gd name="connsiteY2" fmla="*/ 6859588 h 6859588"/>
              <a:gd name="connsiteX3" fmla="*/ 0 w 10114855"/>
              <a:gd name="connsiteY3" fmla="*/ 6859588 h 6859588"/>
              <a:gd name="connsiteX4" fmla="*/ 0 w 10114855"/>
              <a:gd name="connsiteY4" fmla="*/ 0 h 6859588"/>
              <a:gd name="connsiteX5" fmla="*/ 0 w 10114855"/>
              <a:gd name="connsiteY5" fmla="*/ 0 h 6859588"/>
              <a:gd name="connsiteX0" fmla="*/ 0 w 9839622"/>
              <a:gd name="connsiteY0" fmla="*/ 0 h 6859588"/>
              <a:gd name="connsiteX1" fmla="*/ 6746141 w 9839622"/>
              <a:gd name="connsiteY1" fmla="*/ 0 h 6859588"/>
              <a:gd name="connsiteX2" fmla="*/ 9839622 w 9839622"/>
              <a:gd name="connsiteY2" fmla="*/ 6859588 h 6859588"/>
              <a:gd name="connsiteX3" fmla="*/ 0 w 9839622"/>
              <a:gd name="connsiteY3" fmla="*/ 6859588 h 6859588"/>
              <a:gd name="connsiteX4" fmla="*/ 0 w 9839622"/>
              <a:gd name="connsiteY4" fmla="*/ 0 h 6859588"/>
              <a:gd name="connsiteX5" fmla="*/ 0 w 9839622"/>
              <a:gd name="connsiteY5" fmla="*/ 0 h 6859588"/>
              <a:gd name="connsiteX0" fmla="*/ 0 w 9839622"/>
              <a:gd name="connsiteY0" fmla="*/ 0 h 6859588"/>
              <a:gd name="connsiteX1" fmla="*/ 6746141 w 9839622"/>
              <a:gd name="connsiteY1" fmla="*/ 0 h 6859588"/>
              <a:gd name="connsiteX2" fmla="*/ 9839622 w 9839622"/>
              <a:gd name="connsiteY2" fmla="*/ 6859588 h 6859588"/>
              <a:gd name="connsiteX3" fmla="*/ 0 w 9839622"/>
              <a:gd name="connsiteY3" fmla="*/ 6859588 h 6859588"/>
              <a:gd name="connsiteX4" fmla="*/ 0 w 9839622"/>
              <a:gd name="connsiteY4" fmla="*/ 0 h 6859588"/>
              <a:gd name="connsiteX5" fmla="*/ 0 w 9839622"/>
              <a:gd name="connsiteY5" fmla="*/ 0 h 6859588"/>
              <a:gd name="connsiteX0" fmla="*/ 0 w 9839622"/>
              <a:gd name="connsiteY0" fmla="*/ 8 h 6859596"/>
              <a:gd name="connsiteX1" fmla="*/ 6746141 w 9839622"/>
              <a:gd name="connsiteY1" fmla="*/ 8 h 6859596"/>
              <a:gd name="connsiteX2" fmla="*/ 9839622 w 9839622"/>
              <a:gd name="connsiteY2" fmla="*/ 6859596 h 6859596"/>
              <a:gd name="connsiteX3" fmla="*/ 0 w 9839622"/>
              <a:gd name="connsiteY3" fmla="*/ 6859596 h 6859596"/>
              <a:gd name="connsiteX4" fmla="*/ 0 w 9839622"/>
              <a:gd name="connsiteY4" fmla="*/ 8 h 6859596"/>
              <a:gd name="connsiteX5" fmla="*/ 0 w 9839622"/>
              <a:gd name="connsiteY5" fmla="*/ 8 h 6859596"/>
              <a:gd name="connsiteX0" fmla="*/ 0 w 9839622"/>
              <a:gd name="connsiteY0" fmla="*/ 7 h 6859595"/>
              <a:gd name="connsiteX1" fmla="*/ 6746141 w 9839622"/>
              <a:gd name="connsiteY1" fmla="*/ 7 h 6859595"/>
              <a:gd name="connsiteX2" fmla="*/ 9839622 w 9839622"/>
              <a:gd name="connsiteY2" fmla="*/ 6859595 h 6859595"/>
              <a:gd name="connsiteX3" fmla="*/ 0 w 9839622"/>
              <a:gd name="connsiteY3" fmla="*/ 6859595 h 6859595"/>
              <a:gd name="connsiteX4" fmla="*/ 0 w 9839622"/>
              <a:gd name="connsiteY4" fmla="*/ 7 h 6859595"/>
              <a:gd name="connsiteX5" fmla="*/ 0 w 9839622"/>
              <a:gd name="connsiteY5" fmla="*/ 7 h 6859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39622" h="6859595">
                <a:moveTo>
                  <a:pt x="0" y="7"/>
                </a:moveTo>
                <a:lnTo>
                  <a:pt x="6746141" y="7"/>
                </a:lnTo>
                <a:cubicBezTo>
                  <a:pt x="6750475" y="-6078"/>
                  <a:pt x="6198068" y="4357431"/>
                  <a:pt x="9839622" y="6859595"/>
                </a:cubicBezTo>
                <a:lnTo>
                  <a:pt x="0" y="6859595"/>
                </a:lnTo>
                <a:lnTo>
                  <a:pt x="0" y="7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Nicht erlaubt!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7"/>
          </p:nvPr>
        </p:nvSpPr>
        <p:spPr>
          <a:xfrm>
            <a:off x="629812" y="594016"/>
            <a:ext cx="7907698" cy="5923286"/>
          </a:xfrm>
        </p:spPr>
        <p:txBody>
          <a:bodyPr/>
          <a:lstStyle/>
          <a:p>
            <a:pPr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Agreements and the exchange of information between competitors</a:t>
            </a:r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 are inadmissible</a:t>
            </a:r>
          </a:p>
          <a:p>
            <a:pPr algn="l"/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 under antitrust law</a:t>
            </a:r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, in particular, on...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 Prices, price components, planned price changes, 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</a:t>
            </a:r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discounts, incentive levels,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...suppliers and delivery conditions, 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</a:t>
            </a:r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partner-specific initiatives related to PAYBACK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...corporate strategies, market </a:t>
            </a:r>
            <a:r>
              <a:rPr lang="en-US" altLang="de-DE" sz="1600" dirty="0" err="1">
                <a:solidFill>
                  <a:schemeClr val="tx1"/>
                </a:solidFill>
                <a:latin typeface="PAYBACK Light" panose="02000506000000020004" pitchFamily="2" charset="0"/>
              </a:rPr>
              <a:t>behaviour</a:t>
            </a:r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 and </a:t>
            </a:r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partner roadmap</a:t>
            </a:r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, 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</a:t>
            </a:r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new product launches</a:t>
            </a:r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,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...type, number and identity of own customers, 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</a:t>
            </a:r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technological initiatives not related to PAYBACK</a:t>
            </a:r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, 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</a:t>
            </a:r>
            <a:r>
              <a:rPr lang="en-US" altLang="de-DE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planned marketing campaigns</a:t>
            </a:r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 and</a:t>
            </a:r>
          </a:p>
          <a:p>
            <a:pPr marL="361950" algn="l"/>
            <a:r>
              <a:rPr lang="en-US" altLang="de-DE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...sales or turnover figures.</a:t>
            </a:r>
          </a:p>
          <a:p>
            <a:pPr algn="l"/>
            <a:r>
              <a:rPr lang="en-US" sz="1400" dirty="0">
                <a:solidFill>
                  <a:schemeClr val="tx1"/>
                </a:solidFill>
                <a:latin typeface="PAYBACK Light" panose="02000506000000020004" pitchFamily="2" charset="0"/>
              </a:rPr>
              <a:t>Regardless of antitrust law, a great deal of information may not be passed on due to existing </a:t>
            </a:r>
            <a:r>
              <a:rPr lang="en-US" sz="1400" b="1" dirty="0">
                <a:solidFill>
                  <a:schemeClr val="tx1"/>
                </a:solidFill>
                <a:latin typeface="PAYBACK Light" panose="02000506000000020004" pitchFamily="2" charset="0"/>
              </a:rPr>
              <a:t>confidentiality agreements</a:t>
            </a:r>
            <a:r>
              <a:rPr lang="en-US" sz="1400" dirty="0">
                <a:solidFill>
                  <a:schemeClr val="tx1"/>
                </a:solidFill>
                <a:latin typeface="PAYBACK Light" panose="02000506000000020004" pitchFamily="2" charset="0"/>
              </a:rPr>
              <a:t>. If this is not applicable on certain information, you must check whether it might be questionable under antitrust law to pass on the information!</a:t>
            </a:r>
          </a:p>
          <a:p>
            <a:pPr algn="l"/>
            <a:r>
              <a:rPr lang="en-US" sz="1400" dirty="0">
                <a:solidFill>
                  <a:schemeClr val="tx1"/>
                </a:solidFill>
                <a:latin typeface="PAYBACK Light" panose="02000506000000020004" pitchFamily="2" charset="0"/>
              </a:rPr>
              <a:t>Any information can still be </a:t>
            </a:r>
            <a:r>
              <a:rPr lang="en-US" sz="1400" b="1" dirty="0">
                <a:solidFill>
                  <a:schemeClr val="tx1"/>
                </a:solidFill>
                <a:latin typeface="PAYBACK Light" panose="02000506000000020004" pitchFamily="2" charset="0"/>
              </a:rPr>
              <a:t>discussed bilaterally with a partner</a:t>
            </a:r>
            <a:r>
              <a:rPr lang="en-US" sz="1400" dirty="0">
                <a:solidFill>
                  <a:schemeClr val="tx1"/>
                </a:solidFill>
                <a:latin typeface="PAYBACK Light" panose="02000506000000020004" pitchFamily="2" charset="0"/>
              </a:rPr>
              <a:t> himself, but no sensitive information from a competitor may be disclosed!</a:t>
            </a:r>
            <a:endParaRPr lang="de-DE" sz="1400" dirty="0">
              <a:solidFill>
                <a:schemeClr val="tx1"/>
              </a:solidFill>
              <a:latin typeface="PAYBACK Light" panose="02000506000000020004" pitchFamily="2" charset="0"/>
            </a:endParaRPr>
          </a:p>
          <a:p>
            <a:pPr algn="l"/>
            <a:endParaRPr lang="de-DE" sz="1200" dirty="0">
              <a:solidFill>
                <a:schemeClr val="tx1"/>
              </a:solidFill>
              <a:latin typeface="Open Sans" panose="020B0606030504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10" name="Picture 27" descr="\\MUC-FILE03\Data\Marketing\MARKETING_PUBLIC\Pointees\Wunschpointees\PAYBACK_2013_0144_POINTEE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7534" y="1268760"/>
            <a:ext cx="1549888" cy="2845900"/>
          </a:xfrm>
          <a:prstGeom prst="rect">
            <a:avLst/>
          </a:prstGeom>
          <a:effectLst>
            <a:reflection stA="30000" endPos="1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68554" y="857461"/>
            <a:ext cx="2664296" cy="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0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k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3795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16" name="think-cell Folie" r:id="rId4" imgW="360" imgH="360" progId="TCLayout.ActiveDocument.1">
                  <p:embed/>
                </p:oleObj>
              </mc:Choice>
              <mc:Fallback>
                <p:oleObj name="think-cell Foli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795" y="1589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1"/>
          <p:cNvSpPr txBox="1">
            <a:spLocks/>
          </p:cNvSpPr>
          <p:nvPr/>
        </p:nvSpPr>
        <p:spPr bwMode="gray">
          <a:xfrm>
            <a:off x="1631156" y="338623"/>
            <a:ext cx="8928100" cy="33855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200" b="0" kern="1200" noProof="0" dirty="0">
                <a:solidFill>
                  <a:srgbClr val="0046A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/>
              <a:t>Pricing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marketing</a:t>
            </a:r>
            <a:r>
              <a:rPr lang="de-DE" dirty="0"/>
              <a:t> </a:t>
            </a:r>
            <a:r>
              <a:rPr lang="de-DE" dirty="0" err="1"/>
              <a:t>activities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 bwMode="gray">
          <a:xfrm>
            <a:off x="1631156" y="1628775"/>
            <a:ext cx="7810498" cy="6155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000" dirty="0"/>
              <a:t>Price agreements are not permitted, including agreements on "price components", i.e. discounts (= incentives)</a:t>
            </a:r>
            <a:endParaRPr lang="de-DE" sz="2000" dirty="0"/>
          </a:p>
        </p:txBody>
      </p:sp>
      <p:grpSp>
        <p:nvGrpSpPr>
          <p:cNvPr id="16" name="Gruppieren 15"/>
          <p:cNvGrpSpPr/>
          <p:nvPr/>
        </p:nvGrpSpPr>
        <p:grpSpPr bwMode="gray">
          <a:xfrm>
            <a:off x="1631157" y="2329361"/>
            <a:ext cx="7188653" cy="601498"/>
            <a:chOff x="488950" y="2055252"/>
            <a:chExt cx="3970123" cy="601498"/>
          </a:xfrm>
        </p:grpSpPr>
        <p:pic>
          <p:nvPicPr>
            <p:cNvPr id="17" name="Picture 6" descr="Pfeil_2 Kopi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88950" y="2055252"/>
              <a:ext cx="305667" cy="40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feld 17"/>
            <p:cNvSpPr txBox="1"/>
            <p:nvPr/>
          </p:nvSpPr>
          <p:spPr bwMode="gray">
            <a:xfrm>
              <a:off x="794617" y="2102752"/>
              <a:ext cx="3664456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/>
                <a:t>Examples of this include cross-partner marketing campaigns such as </a:t>
              </a:r>
            </a:p>
            <a:p>
              <a:r>
                <a:rPr lang="en-US" dirty="0"/>
                <a:t>"5x points week" or "gold points" - these are no longer possible</a:t>
              </a:r>
            </a:p>
          </p:txBody>
        </p:sp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732" y="3716171"/>
            <a:ext cx="1279525" cy="2349612"/>
          </a:xfrm>
          <a:prstGeom prst="rect">
            <a:avLst/>
          </a:prstGeom>
          <a:effectLst>
            <a:reflection blurRad="6350" stA="52000" endA="300" endPos="15000" dir="5400000" sy="-100000" algn="bl" rotWithShape="0"/>
          </a:effectLst>
        </p:spPr>
      </p:pic>
      <p:sp>
        <p:nvSpPr>
          <p:cNvPr id="13" name="Textfeld 12"/>
          <p:cNvSpPr txBox="1"/>
          <p:nvPr/>
        </p:nvSpPr>
        <p:spPr bwMode="gray">
          <a:xfrm>
            <a:off x="1631156" y="3413047"/>
            <a:ext cx="7810498" cy="61555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000" dirty="0"/>
              <a:t>Disclosure of information on planned stand-alone marketing activities of a partner is not permitted</a:t>
            </a:r>
          </a:p>
        </p:txBody>
      </p:sp>
      <p:grpSp>
        <p:nvGrpSpPr>
          <p:cNvPr id="14" name="Gruppieren 13"/>
          <p:cNvGrpSpPr/>
          <p:nvPr/>
        </p:nvGrpSpPr>
        <p:grpSpPr bwMode="gray">
          <a:xfrm>
            <a:off x="1612669" y="4174340"/>
            <a:ext cx="7350125" cy="878497"/>
            <a:chOff x="488950" y="2055252"/>
            <a:chExt cx="4059300" cy="878497"/>
          </a:xfrm>
        </p:grpSpPr>
        <p:pic>
          <p:nvPicPr>
            <p:cNvPr id="15" name="Picture 6" descr="Pfeil_2 Kopie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88950" y="2055252"/>
              <a:ext cx="305667" cy="40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feld 18"/>
            <p:cNvSpPr txBox="1"/>
            <p:nvPr/>
          </p:nvSpPr>
          <p:spPr bwMode="gray">
            <a:xfrm>
              <a:off x="883794" y="2102752"/>
              <a:ext cx="3664456" cy="8309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de-DE" kern="0" dirty="0">
                  <a:solidFill>
                    <a:srgbClr val="4B4B4D"/>
                  </a:solidFill>
                  <a:cs typeface="Arial"/>
                </a:rPr>
                <a:t>A competitor could adapt its market </a:t>
              </a:r>
              <a:r>
                <a:rPr lang="en-US" altLang="de-DE" kern="0" dirty="0" err="1">
                  <a:solidFill>
                    <a:srgbClr val="4B4B4D"/>
                  </a:solidFill>
                  <a:cs typeface="Arial"/>
                </a:rPr>
                <a:t>behaviour</a:t>
              </a:r>
              <a:r>
                <a:rPr lang="en-US" altLang="de-DE" kern="0" dirty="0">
                  <a:solidFill>
                    <a:srgbClr val="4B4B4D"/>
                  </a:solidFill>
                  <a:cs typeface="Arial"/>
                </a:rPr>
                <a:t> accordingly</a:t>
              </a:r>
              <a:endParaRPr lang="de-DE" altLang="de-DE" kern="0" dirty="0">
                <a:solidFill>
                  <a:srgbClr val="FF0000"/>
                </a:solidFill>
                <a:cs typeface="Arial"/>
              </a:endParaRPr>
            </a:p>
            <a:p>
              <a:r>
                <a:rPr lang="en-US" altLang="de-DE" kern="0" dirty="0">
                  <a:solidFill>
                    <a:srgbClr val="4B4B4D"/>
                  </a:solidFill>
                  <a:cs typeface="Arial"/>
                </a:rPr>
                <a:t>Examples include stand-alone mailings, special newsletters, inserts in PÜ/PSM, Facebook campaigns</a:t>
              </a:r>
              <a:endParaRPr lang="de-DE" altLang="de-DE" kern="0" dirty="0">
                <a:solidFill>
                  <a:srgbClr val="4B4B4D"/>
                </a:solidFill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949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ine Ecke des Rechtecks schneiden und abrunden 5"/>
          <p:cNvSpPr/>
          <p:nvPr/>
        </p:nvSpPr>
        <p:spPr bwMode="gray">
          <a:xfrm>
            <a:off x="0" y="-1595"/>
            <a:ext cx="10199662" cy="6383345"/>
          </a:xfrm>
          <a:custGeom>
            <a:avLst/>
            <a:gdLst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9839622 w 9839622"/>
              <a:gd name="connsiteY2" fmla="*/ 1143288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8544222 w 9839622"/>
              <a:gd name="connsiteY2" fmla="*/ 3056754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8451088 w 9839622"/>
              <a:gd name="connsiteY2" fmla="*/ 28958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10255366"/>
              <a:gd name="connsiteY0" fmla="*/ 0 h 6859588"/>
              <a:gd name="connsiteX1" fmla="*/ 8696334 w 10255366"/>
              <a:gd name="connsiteY1" fmla="*/ 0 h 6859588"/>
              <a:gd name="connsiteX2" fmla="*/ 8451088 w 10255366"/>
              <a:gd name="connsiteY2" fmla="*/ 2895887 h 6859588"/>
              <a:gd name="connsiteX3" fmla="*/ 9839622 w 10255366"/>
              <a:gd name="connsiteY3" fmla="*/ 6859588 h 6859588"/>
              <a:gd name="connsiteX4" fmla="*/ 0 w 10255366"/>
              <a:gd name="connsiteY4" fmla="*/ 6859588 h 6859588"/>
              <a:gd name="connsiteX5" fmla="*/ 0 w 10255366"/>
              <a:gd name="connsiteY5" fmla="*/ 0 h 6859588"/>
              <a:gd name="connsiteX6" fmla="*/ 0 w 10255366"/>
              <a:gd name="connsiteY6" fmla="*/ 0 h 6859588"/>
              <a:gd name="connsiteX0" fmla="*/ 0 w 9839622"/>
              <a:gd name="connsiteY0" fmla="*/ 0 h 6859588"/>
              <a:gd name="connsiteX1" fmla="*/ 8696334 w 9839622"/>
              <a:gd name="connsiteY1" fmla="*/ 0 h 6859588"/>
              <a:gd name="connsiteX2" fmla="*/ 8451088 w 9839622"/>
              <a:gd name="connsiteY2" fmla="*/ 28958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268 h 6859856"/>
              <a:gd name="connsiteX1" fmla="*/ 8696334 w 9839622"/>
              <a:gd name="connsiteY1" fmla="*/ 268 h 6859856"/>
              <a:gd name="connsiteX2" fmla="*/ 8451088 w 9839622"/>
              <a:gd name="connsiteY2" fmla="*/ 2896155 h 6859856"/>
              <a:gd name="connsiteX3" fmla="*/ 9839622 w 9839622"/>
              <a:gd name="connsiteY3" fmla="*/ 6859856 h 6859856"/>
              <a:gd name="connsiteX4" fmla="*/ 0 w 9839622"/>
              <a:gd name="connsiteY4" fmla="*/ 6859856 h 6859856"/>
              <a:gd name="connsiteX5" fmla="*/ 0 w 9839622"/>
              <a:gd name="connsiteY5" fmla="*/ 268 h 6859856"/>
              <a:gd name="connsiteX6" fmla="*/ 0 w 9839622"/>
              <a:gd name="connsiteY6" fmla="*/ 268 h 6859856"/>
              <a:gd name="connsiteX0" fmla="*/ 0 w 9839622"/>
              <a:gd name="connsiteY0" fmla="*/ 212 h 6859800"/>
              <a:gd name="connsiteX1" fmla="*/ 8696334 w 9839622"/>
              <a:gd name="connsiteY1" fmla="*/ 212 h 6859800"/>
              <a:gd name="connsiteX2" fmla="*/ 8539988 w 9839622"/>
              <a:gd name="connsiteY2" fmla="*/ 3378699 h 6859800"/>
              <a:gd name="connsiteX3" fmla="*/ 9839622 w 9839622"/>
              <a:gd name="connsiteY3" fmla="*/ 6859800 h 6859800"/>
              <a:gd name="connsiteX4" fmla="*/ 0 w 9839622"/>
              <a:gd name="connsiteY4" fmla="*/ 6859800 h 6859800"/>
              <a:gd name="connsiteX5" fmla="*/ 0 w 9839622"/>
              <a:gd name="connsiteY5" fmla="*/ 212 h 6859800"/>
              <a:gd name="connsiteX6" fmla="*/ 0 w 9839622"/>
              <a:gd name="connsiteY6" fmla="*/ 212 h 6859800"/>
              <a:gd name="connsiteX0" fmla="*/ 0 w 9839622"/>
              <a:gd name="connsiteY0" fmla="*/ 212 h 6859800"/>
              <a:gd name="connsiteX1" fmla="*/ 8696334 w 9839622"/>
              <a:gd name="connsiteY1" fmla="*/ 212 h 6859800"/>
              <a:gd name="connsiteX2" fmla="*/ 8539988 w 9839622"/>
              <a:gd name="connsiteY2" fmla="*/ 3378699 h 6859800"/>
              <a:gd name="connsiteX3" fmla="*/ 9839622 w 9839622"/>
              <a:gd name="connsiteY3" fmla="*/ 6859800 h 6859800"/>
              <a:gd name="connsiteX4" fmla="*/ 0 w 9839622"/>
              <a:gd name="connsiteY4" fmla="*/ 6859800 h 6859800"/>
              <a:gd name="connsiteX5" fmla="*/ 0 w 9839622"/>
              <a:gd name="connsiteY5" fmla="*/ 212 h 6859800"/>
              <a:gd name="connsiteX6" fmla="*/ 0 w 9839622"/>
              <a:gd name="connsiteY6" fmla="*/ 212 h 6859800"/>
              <a:gd name="connsiteX0" fmla="*/ 0 w 9839622"/>
              <a:gd name="connsiteY0" fmla="*/ 228 h 6859816"/>
              <a:gd name="connsiteX1" fmla="*/ 8696334 w 9839622"/>
              <a:gd name="connsiteY1" fmla="*/ 228 h 6859816"/>
              <a:gd name="connsiteX2" fmla="*/ 8006588 w 9839622"/>
              <a:gd name="connsiteY2" fmla="*/ 3219965 h 6859816"/>
              <a:gd name="connsiteX3" fmla="*/ 9839622 w 9839622"/>
              <a:gd name="connsiteY3" fmla="*/ 6859816 h 6859816"/>
              <a:gd name="connsiteX4" fmla="*/ 0 w 9839622"/>
              <a:gd name="connsiteY4" fmla="*/ 6859816 h 6859816"/>
              <a:gd name="connsiteX5" fmla="*/ 0 w 9839622"/>
              <a:gd name="connsiteY5" fmla="*/ 228 h 6859816"/>
              <a:gd name="connsiteX6" fmla="*/ 0 w 9839622"/>
              <a:gd name="connsiteY6" fmla="*/ 228 h 6859816"/>
              <a:gd name="connsiteX0" fmla="*/ 0 w 9839622"/>
              <a:gd name="connsiteY0" fmla="*/ 326 h 6859914"/>
              <a:gd name="connsiteX1" fmla="*/ 8696334 w 9839622"/>
              <a:gd name="connsiteY1" fmla="*/ 326 h 6859914"/>
              <a:gd name="connsiteX2" fmla="*/ 8006588 w 9839622"/>
              <a:gd name="connsiteY2" fmla="*/ 3220063 h 6859914"/>
              <a:gd name="connsiteX3" fmla="*/ 9839622 w 9839622"/>
              <a:gd name="connsiteY3" fmla="*/ 6859914 h 6859914"/>
              <a:gd name="connsiteX4" fmla="*/ 0 w 9839622"/>
              <a:gd name="connsiteY4" fmla="*/ 6859914 h 6859914"/>
              <a:gd name="connsiteX5" fmla="*/ 0 w 9839622"/>
              <a:gd name="connsiteY5" fmla="*/ 326 h 6859914"/>
              <a:gd name="connsiteX6" fmla="*/ 0 w 9839622"/>
              <a:gd name="connsiteY6" fmla="*/ 326 h 6859914"/>
              <a:gd name="connsiteX0" fmla="*/ 0 w 9839622"/>
              <a:gd name="connsiteY0" fmla="*/ 328 h 6859916"/>
              <a:gd name="connsiteX1" fmla="*/ 8696334 w 9839622"/>
              <a:gd name="connsiteY1" fmla="*/ 328 h 6859916"/>
              <a:gd name="connsiteX2" fmla="*/ 8006588 w 9839622"/>
              <a:gd name="connsiteY2" fmla="*/ 3220065 h 6859916"/>
              <a:gd name="connsiteX3" fmla="*/ 9839622 w 9839622"/>
              <a:gd name="connsiteY3" fmla="*/ 6859916 h 6859916"/>
              <a:gd name="connsiteX4" fmla="*/ 0 w 9839622"/>
              <a:gd name="connsiteY4" fmla="*/ 6859916 h 6859916"/>
              <a:gd name="connsiteX5" fmla="*/ 0 w 9839622"/>
              <a:gd name="connsiteY5" fmla="*/ 328 h 6859916"/>
              <a:gd name="connsiteX6" fmla="*/ 0 w 9839622"/>
              <a:gd name="connsiteY6" fmla="*/ 328 h 6859916"/>
              <a:gd name="connsiteX0" fmla="*/ 0 w 9839622"/>
              <a:gd name="connsiteY0" fmla="*/ 328 h 6859916"/>
              <a:gd name="connsiteX1" fmla="*/ 8696334 w 9839622"/>
              <a:gd name="connsiteY1" fmla="*/ 328 h 6859916"/>
              <a:gd name="connsiteX2" fmla="*/ 8006588 w 9839622"/>
              <a:gd name="connsiteY2" fmla="*/ 3220065 h 6859916"/>
              <a:gd name="connsiteX3" fmla="*/ 9839622 w 9839622"/>
              <a:gd name="connsiteY3" fmla="*/ 6859916 h 6859916"/>
              <a:gd name="connsiteX4" fmla="*/ 0 w 9839622"/>
              <a:gd name="connsiteY4" fmla="*/ 6859916 h 6859916"/>
              <a:gd name="connsiteX5" fmla="*/ 0 w 9839622"/>
              <a:gd name="connsiteY5" fmla="*/ 328 h 6859916"/>
              <a:gd name="connsiteX6" fmla="*/ 0 w 9839622"/>
              <a:gd name="connsiteY6" fmla="*/ 328 h 6859916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8006588 w 9839622"/>
              <a:gd name="connsiteY2" fmla="*/ 3219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8006588 w 9839622"/>
              <a:gd name="connsiteY2" fmla="*/ 3219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765288 w 9839622"/>
              <a:gd name="connsiteY2" fmla="*/ 37213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765288 w 9839622"/>
              <a:gd name="connsiteY2" fmla="*/ 37213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765288 w 9839622"/>
              <a:gd name="connsiteY2" fmla="*/ 37213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7419984 w 9839622"/>
              <a:gd name="connsiteY1" fmla="*/ 635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631938 w 9839622"/>
              <a:gd name="connsiteY2" fmla="*/ 38356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6363887 w 9839622"/>
              <a:gd name="connsiteY2" fmla="*/ 39245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368526 w 9839622"/>
              <a:gd name="connsiteY2" fmla="*/ 406428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599121 w 9839622"/>
              <a:gd name="connsiteY1" fmla="*/ 1270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733889 w 9839622"/>
              <a:gd name="connsiteY1" fmla="*/ 3175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740015 w 9839622"/>
              <a:gd name="connsiteY1" fmla="*/ 1270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6524 h 6866112"/>
              <a:gd name="connsiteX1" fmla="*/ 6746141 w 9839622"/>
              <a:gd name="connsiteY1" fmla="*/ 174 h 6866112"/>
              <a:gd name="connsiteX2" fmla="*/ 7417533 w 9839622"/>
              <a:gd name="connsiteY2" fmla="*/ 3861261 h 6866112"/>
              <a:gd name="connsiteX3" fmla="*/ 9839622 w 9839622"/>
              <a:gd name="connsiteY3" fmla="*/ 6866112 h 6866112"/>
              <a:gd name="connsiteX4" fmla="*/ 0 w 9839622"/>
              <a:gd name="connsiteY4" fmla="*/ 6866112 h 6866112"/>
              <a:gd name="connsiteX5" fmla="*/ 0 w 9839622"/>
              <a:gd name="connsiteY5" fmla="*/ 6524 h 6866112"/>
              <a:gd name="connsiteX6" fmla="*/ 0 w 9839622"/>
              <a:gd name="connsiteY6" fmla="*/ 6524 h 6866112"/>
              <a:gd name="connsiteX0" fmla="*/ 0 w 9839622"/>
              <a:gd name="connsiteY0" fmla="*/ 0 h 6859588"/>
              <a:gd name="connsiteX1" fmla="*/ 6746141 w 9839622"/>
              <a:gd name="connsiteY1" fmla="*/ 1905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0 h 6859588"/>
              <a:gd name="connsiteX1" fmla="*/ 6746141 w 9839622"/>
              <a:gd name="connsiteY1" fmla="*/ 19050 h 6859588"/>
              <a:gd name="connsiteX2" fmla="*/ 7417533 w 9839622"/>
              <a:gd name="connsiteY2" fmla="*/ 3854737 h 6859588"/>
              <a:gd name="connsiteX3" fmla="*/ 9839622 w 9839622"/>
              <a:gd name="connsiteY3" fmla="*/ 6859588 h 6859588"/>
              <a:gd name="connsiteX4" fmla="*/ 0 w 9839622"/>
              <a:gd name="connsiteY4" fmla="*/ 6859588 h 6859588"/>
              <a:gd name="connsiteX5" fmla="*/ 0 w 9839622"/>
              <a:gd name="connsiteY5" fmla="*/ 0 h 6859588"/>
              <a:gd name="connsiteX6" fmla="*/ 0 w 9839622"/>
              <a:gd name="connsiteY6" fmla="*/ 0 h 6859588"/>
              <a:gd name="connsiteX0" fmla="*/ 0 w 9839622"/>
              <a:gd name="connsiteY0" fmla="*/ 870 h 6860458"/>
              <a:gd name="connsiteX1" fmla="*/ 6746141 w 9839622"/>
              <a:gd name="connsiteY1" fmla="*/ 870 h 6860458"/>
              <a:gd name="connsiteX2" fmla="*/ 7417533 w 9839622"/>
              <a:gd name="connsiteY2" fmla="*/ 3855607 h 6860458"/>
              <a:gd name="connsiteX3" fmla="*/ 9839622 w 9839622"/>
              <a:gd name="connsiteY3" fmla="*/ 6860458 h 6860458"/>
              <a:gd name="connsiteX4" fmla="*/ 0 w 9839622"/>
              <a:gd name="connsiteY4" fmla="*/ 6860458 h 6860458"/>
              <a:gd name="connsiteX5" fmla="*/ 0 w 9839622"/>
              <a:gd name="connsiteY5" fmla="*/ 870 h 6860458"/>
              <a:gd name="connsiteX6" fmla="*/ 0 w 9839622"/>
              <a:gd name="connsiteY6" fmla="*/ 870 h 6860458"/>
              <a:gd name="connsiteX0" fmla="*/ 0 w 9839622"/>
              <a:gd name="connsiteY0" fmla="*/ 877 h 6860465"/>
              <a:gd name="connsiteX1" fmla="*/ 6746141 w 9839622"/>
              <a:gd name="connsiteY1" fmla="*/ 877 h 6860465"/>
              <a:gd name="connsiteX2" fmla="*/ 7417533 w 9839622"/>
              <a:gd name="connsiteY2" fmla="*/ 3855614 h 6860465"/>
              <a:gd name="connsiteX3" fmla="*/ 9839622 w 9839622"/>
              <a:gd name="connsiteY3" fmla="*/ 6860465 h 6860465"/>
              <a:gd name="connsiteX4" fmla="*/ 0 w 9839622"/>
              <a:gd name="connsiteY4" fmla="*/ 6860465 h 6860465"/>
              <a:gd name="connsiteX5" fmla="*/ 0 w 9839622"/>
              <a:gd name="connsiteY5" fmla="*/ 877 h 6860465"/>
              <a:gd name="connsiteX6" fmla="*/ 0 w 9839622"/>
              <a:gd name="connsiteY6" fmla="*/ 877 h 6860465"/>
              <a:gd name="connsiteX0" fmla="*/ 0 w 9839622"/>
              <a:gd name="connsiteY0" fmla="*/ 888 h 6860476"/>
              <a:gd name="connsiteX1" fmla="*/ 6746141 w 9839622"/>
              <a:gd name="connsiteY1" fmla="*/ 888 h 6860476"/>
              <a:gd name="connsiteX2" fmla="*/ 7417533 w 9839622"/>
              <a:gd name="connsiteY2" fmla="*/ 3855625 h 6860476"/>
              <a:gd name="connsiteX3" fmla="*/ 9839622 w 9839622"/>
              <a:gd name="connsiteY3" fmla="*/ 6860476 h 6860476"/>
              <a:gd name="connsiteX4" fmla="*/ 0 w 9839622"/>
              <a:gd name="connsiteY4" fmla="*/ 6860476 h 6860476"/>
              <a:gd name="connsiteX5" fmla="*/ 0 w 9839622"/>
              <a:gd name="connsiteY5" fmla="*/ 888 h 6860476"/>
              <a:gd name="connsiteX6" fmla="*/ 0 w 9839622"/>
              <a:gd name="connsiteY6" fmla="*/ 888 h 6860476"/>
              <a:gd name="connsiteX0" fmla="*/ 0 w 9839622"/>
              <a:gd name="connsiteY0" fmla="*/ 828 h 6860416"/>
              <a:gd name="connsiteX1" fmla="*/ 6746141 w 9839622"/>
              <a:gd name="connsiteY1" fmla="*/ 828 h 6860416"/>
              <a:gd name="connsiteX2" fmla="*/ 7301142 w 9839622"/>
              <a:gd name="connsiteY2" fmla="*/ 4058765 h 6860416"/>
              <a:gd name="connsiteX3" fmla="*/ 9839622 w 9839622"/>
              <a:gd name="connsiteY3" fmla="*/ 6860416 h 6860416"/>
              <a:gd name="connsiteX4" fmla="*/ 0 w 9839622"/>
              <a:gd name="connsiteY4" fmla="*/ 6860416 h 6860416"/>
              <a:gd name="connsiteX5" fmla="*/ 0 w 9839622"/>
              <a:gd name="connsiteY5" fmla="*/ 828 h 6860416"/>
              <a:gd name="connsiteX6" fmla="*/ 0 w 9839622"/>
              <a:gd name="connsiteY6" fmla="*/ 828 h 6860416"/>
              <a:gd name="connsiteX0" fmla="*/ 0 w 10114855"/>
              <a:gd name="connsiteY0" fmla="*/ 0 h 6859588"/>
              <a:gd name="connsiteX1" fmla="*/ 6746141 w 10114855"/>
              <a:gd name="connsiteY1" fmla="*/ 0 h 6859588"/>
              <a:gd name="connsiteX2" fmla="*/ 9839622 w 10114855"/>
              <a:gd name="connsiteY2" fmla="*/ 6859588 h 6859588"/>
              <a:gd name="connsiteX3" fmla="*/ 0 w 10114855"/>
              <a:gd name="connsiteY3" fmla="*/ 6859588 h 6859588"/>
              <a:gd name="connsiteX4" fmla="*/ 0 w 10114855"/>
              <a:gd name="connsiteY4" fmla="*/ 0 h 6859588"/>
              <a:gd name="connsiteX5" fmla="*/ 0 w 10114855"/>
              <a:gd name="connsiteY5" fmla="*/ 0 h 6859588"/>
              <a:gd name="connsiteX0" fmla="*/ 0 w 9839622"/>
              <a:gd name="connsiteY0" fmla="*/ 0 h 6859588"/>
              <a:gd name="connsiteX1" fmla="*/ 6746141 w 9839622"/>
              <a:gd name="connsiteY1" fmla="*/ 0 h 6859588"/>
              <a:gd name="connsiteX2" fmla="*/ 9839622 w 9839622"/>
              <a:gd name="connsiteY2" fmla="*/ 6859588 h 6859588"/>
              <a:gd name="connsiteX3" fmla="*/ 0 w 9839622"/>
              <a:gd name="connsiteY3" fmla="*/ 6859588 h 6859588"/>
              <a:gd name="connsiteX4" fmla="*/ 0 w 9839622"/>
              <a:gd name="connsiteY4" fmla="*/ 0 h 6859588"/>
              <a:gd name="connsiteX5" fmla="*/ 0 w 9839622"/>
              <a:gd name="connsiteY5" fmla="*/ 0 h 6859588"/>
              <a:gd name="connsiteX0" fmla="*/ 0 w 9839622"/>
              <a:gd name="connsiteY0" fmla="*/ 0 h 6859588"/>
              <a:gd name="connsiteX1" fmla="*/ 6746141 w 9839622"/>
              <a:gd name="connsiteY1" fmla="*/ 0 h 6859588"/>
              <a:gd name="connsiteX2" fmla="*/ 9839622 w 9839622"/>
              <a:gd name="connsiteY2" fmla="*/ 6859588 h 6859588"/>
              <a:gd name="connsiteX3" fmla="*/ 0 w 9839622"/>
              <a:gd name="connsiteY3" fmla="*/ 6859588 h 6859588"/>
              <a:gd name="connsiteX4" fmla="*/ 0 w 9839622"/>
              <a:gd name="connsiteY4" fmla="*/ 0 h 6859588"/>
              <a:gd name="connsiteX5" fmla="*/ 0 w 9839622"/>
              <a:gd name="connsiteY5" fmla="*/ 0 h 6859588"/>
              <a:gd name="connsiteX0" fmla="*/ 0 w 9839622"/>
              <a:gd name="connsiteY0" fmla="*/ 8 h 6859596"/>
              <a:gd name="connsiteX1" fmla="*/ 6746141 w 9839622"/>
              <a:gd name="connsiteY1" fmla="*/ 8 h 6859596"/>
              <a:gd name="connsiteX2" fmla="*/ 9839622 w 9839622"/>
              <a:gd name="connsiteY2" fmla="*/ 6859596 h 6859596"/>
              <a:gd name="connsiteX3" fmla="*/ 0 w 9839622"/>
              <a:gd name="connsiteY3" fmla="*/ 6859596 h 6859596"/>
              <a:gd name="connsiteX4" fmla="*/ 0 w 9839622"/>
              <a:gd name="connsiteY4" fmla="*/ 8 h 6859596"/>
              <a:gd name="connsiteX5" fmla="*/ 0 w 9839622"/>
              <a:gd name="connsiteY5" fmla="*/ 8 h 6859596"/>
              <a:gd name="connsiteX0" fmla="*/ 0 w 9839622"/>
              <a:gd name="connsiteY0" fmla="*/ 7 h 6859595"/>
              <a:gd name="connsiteX1" fmla="*/ 6746141 w 9839622"/>
              <a:gd name="connsiteY1" fmla="*/ 7 h 6859595"/>
              <a:gd name="connsiteX2" fmla="*/ 9839622 w 9839622"/>
              <a:gd name="connsiteY2" fmla="*/ 6859595 h 6859595"/>
              <a:gd name="connsiteX3" fmla="*/ 0 w 9839622"/>
              <a:gd name="connsiteY3" fmla="*/ 6859595 h 6859595"/>
              <a:gd name="connsiteX4" fmla="*/ 0 w 9839622"/>
              <a:gd name="connsiteY4" fmla="*/ 7 h 6859595"/>
              <a:gd name="connsiteX5" fmla="*/ 0 w 9839622"/>
              <a:gd name="connsiteY5" fmla="*/ 7 h 6859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39622" h="6859595">
                <a:moveTo>
                  <a:pt x="0" y="7"/>
                </a:moveTo>
                <a:lnTo>
                  <a:pt x="6746141" y="7"/>
                </a:lnTo>
                <a:cubicBezTo>
                  <a:pt x="6750475" y="-6078"/>
                  <a:pt x="6198068" y="4357431"/>
                  <a:pt x="9839622" y="6859595"/>
                </a:cubicBezTo>
                <a:lnTo>
                  <a:pt x="0" y="6859595"/>
                </a:lnTo>
                <a:lnTo>
                  <a:pt x="0" y="7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66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/>
              <a:t>Nicht erlaubt!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7"/>
          </p:nvPr>
        </p:nvSpPr>
        <p:spPr>
          <a:xfrm>
            <a:off x="766614" y="1191175"/>
            <a:ext cx="6768752" cy="4857200"/>
          </a:xfrm>
        </p:spPr>
        <p:txBody>
          <a:bodyPr/>
          <a:lstStyle/>
          <a:p>
            <a:pPr algn="l"/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The exchange of information is </a:t>
            </a:r>
            <a:r>
              <a:rPr lang="en-US" altLang="en-US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permitted under antitrust law, </a:t>
            </a:r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e.g. about...</a:t>
            </a:r>
          </a:p>
          <a:p>
            <a:pPr algn="l"/>
            <a:endParaRPr lang="en-US" altLang="en-US" sz="1600" b="1" dirty="0">
              <a:solidFill>
                <a:schemeClr val="tx1"/>
              </a:solidFill>
              <a:latin typeface="PAYBACK Light" panose="02000506000000020004" pitchFamily="2" charset="0"/>
            </a:endParaRPr>
          </a:p>
          <a:p>
            <a:pPr algn="l"/>
            <a:r>
              <a:rPr lang="en-US" altLang="en-US" sz="1600" b="1" dirty="0">
                <a:solidFill>
                  <a:schemeClr val="tx1"/>
                </a:solidFill>
                <a:latin typeface="PAYBACK Light" panose="02000506000000020004" pitchFamily="2" charset="0"/>
              </a:rPr>
              <a:t>.</a:t>
            </a:r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..general economic data,</a:t>
            </a:r>
          </a:p>
          <a:p>
            <a:pPr algn="l"/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...industry developments,</a:t>
            </a:r>
          </a:p>
          <a:p>
            <a:pPr algn="l"/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...legal and political framework,</a:t>
            </a:r>
          </a:p>
          <a:p>
            <a:pPr algn="l"/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...general economic developments.</a:t>
            </a:r>
          </a:p>
          <a:p>
            <a:pPr algn="just"/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In principle, information on individual partner companies may be communicated if it is already publicly known, i.e. freely available on the market. </a:t>
            </a:r>
          </a:p>
          <a:p>
            <a:pPr algn="just"/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It is also permitted to disclose aggregated key figures that do not allow conclusions to be drawn about partner-specific information.</a:t>
            </a:r>
          </a:p>
          <a:p>
            <a:pPr algn="just"/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The exchange of key figures on the development of the PAYBACK </a:t>
            </a:r>
            <a:r>
              <a:rPr lang="en-US" altLang="en-US" sz="1600" dirty="0" err="1">
                <a:solidFill>
                  <a:schemeClr val="tx1"/>
                </a:solidFill>
                <a:latin typeface="PAYBACK Light" panose="02000506000000020004" pitchFamily="2" charset="0"/>
              </a:rPr>
              <a:t>programme</a:t>
            </a:r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 as a whole and on planned further developments of the PAYBACK </a:t>
            </a:r>
            <a:r>
              <a:rPr lang="en-US" altLang="en-US" sz="1600" dirty="0" err="1">
                <a:solidFill>
                  <a:schemeClr val="tx1"/>
                </a:solidFill>
                <a:latin typeface="PAYBACK Light" panose="02000506000000020004" pitchFamily="2" charset="0"/>
              </a:rPr>
              <a:t>programme</a:t>
            </a:r>
            <a:r>
              <a:rPr lang="en-US" altLang="en-US" sz="1600" dirty="0">
                <a:solidFill>
                  <a:schemeClr val="tx1"/>
                </a:solidFill>
                <a:latin typeface="PAYBACK Light" panose="02000506000000020004" pitchFamily="2" charset="0"/>
              </a:rPr>
              <a:t> is also permitted from an antitrust point of view, especially when it concerns cross-partner products (e.g. introduction of the PAYBACK App / PAY).</a:t>
            </a:r>
            <a:endParaRPr lang="de-DE" altLang="en-US" sz="1600" dirty="0">
              <a:solidFill>
                <a:schemeClr val="tx1"/>
              </a:solidFill>
              <a:latin typeface="PAYBACK Light" panose="02000506000000020004" pitchFamily="2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11" name="Picture 28" descr="\\MUC-FILE03\Data\Marketing\MARKETING_PUBLIC\Pointees\Wunschpointees\PAYBACK_2013_0145_POINTEE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6037" y="1378331"/>
            <a:ext cx="1809351" cy="2728384"/>
          </a:xfrm>
          <a:prstGeom prst="rect">
            <a:avLst/>
          </a:prstGeom>
          <a:effectLst>
            <a:reflection stA="30000" endPos="1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629812" y="1407976"/>
            <a:ext cx="2664296" cy="99323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15726" y="3655850"/>
            <a:ext cx="305746" cy="306396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15726" y="4836978"/>
            <a:ext cx="305746" cy="306396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15725" y="4246414"/>
            <a:ext cx="305746" cy="30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0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1707" y="323234"/>
            <a:ext cx="10987000" cy="369332"/>
          </a:xfrm>
        </p:spPr>
        <p:txBody>
          <a:bodyPr/>
          <a:lstStyle/>
          <a:p>
            <a:r>
              <a:rPr lang="en-US" dirty="0"/>
              <a:t>Practical examples from committee work</a:t>
            </a:r>
            <a:r>
              <a:rPr lang="de-DE" dirty="0"/>
              <a:t> (1/3)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631156" y="1149258"/>
            <a:ext cx="8928100" cy="468312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 err="1">
                <a:latin typeface="PAYBACK Script" pitchFamily="66" charset="0"/>
              </a:rPr>
              <a:t>MarketingCampaigns</a:t>
            </a:r>
            <a:endParaRPr lang="de-DE" altLang="de-DE" dirty="0">
              <a:latin typeface="PAYBACK Script" pitchFamily="66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6019007" y="2026505"/>
            <a:ext cx="4540250" cy="182194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108000" rIns="72000" bIns="36000"/>
          <a:lstStyle>
            <a:lvl1pPr marL="342900" indent="-342900"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71463" indent="-180975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buClr>
                <a:schemeClr val="bg1"/>
              </a:buClr>
            </a:pPr>
            <a:r>
              <a:rPr lang="en-US" altLang="de-DE" b="1" dirty="0">
                <a:latin typeface="+mn-lt"/>
              </a:rPr>
              <a:t>After</a:t>
            </a:r>
            <a:r>
              <a:rPr lang="en-US" altLang="de-DE" dirty="0">
                <a:latin typeface="+mn-lt"/>
              </a:rPr>
              <a:t> a predetermined </a:t>
            </a:r>
            <a:r>
              <a:rPr lang="en-US" altLang="de-DE" b="1" dirty="0">
                <a:latin typeface="+mn-lt"/>
              </a:rPr>
              <a:t>deadline</a:t>
            </a:r>
            <a:r>
              <a:rPr lang="en-US" altLang="de-DE" dirty="0">
                <a:latin typeface="+mn-lt"/>
              </a:rPr>
              <a:t> (point of no return), information on participation and sending </a:t>
            </a:r>
            <a:r>
              <a:rPr lang="en-US" altLang="de-DE" b="1" dirty="0">
                <a:latin typeface="+mn-lt"/>
              </a:rPr>
              <a:t>layouts</a:t>
            </a:r>
            <a:r>
              <a:rPr lang="en-US" altLang="de-DE" dirty="0">
                <a:latin typeface="+mn-lt"/>
              </a:rPr>
              <a:t> with logos of the participating Partner, if </a:t>
            </a:r>
            <a:r>
              <a:rPr lang="en-US" altLang="de-DE" b="1" dirty="0">
                <a:latin typeface="+mn-lt"/>
              </a:rPr>
              <a:t>without incentive</a:t>
            </a:r>
          </a:p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Information on participation </a:t>
            </a:r>
            <a:r>
              <a:rPr lang="en-US" altLang="de-DE" b="1" dirty="0">
                <a:latin typeface="+mn-lt"/>
              </a:rPr>
              <a:t>before</a:t>
            </a:r>
            <a:r>
              <a:rPr lang="en-US" altLang="de-DE" dirty="0">
                <a:latin typeface="+mn-lt"/>
              </a:rPr>
              <a:t> point of no return</a:t>
            </a:r>
            <a:endParaRPr lang="de-DE" altLang="de-DE" dirty="0">
              <a:latin typeface="+mn-lt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631157" y="1661618"/>
            <a:ext cx="4300763" cy="324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 err="1">
                <a:latin typeface="PAYBACK Script" pitchFamily="66" charset="0"/>
              </a:rPr>
              <a:t>Period</a:t>
            </a:r>
            <a:endParaRPr lang="de-DE" altLang="de-DE" dirty="0">
              <a:latin typeface="PAYBACK Script" pitchFamily="66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019007" y="1661618"/>
            <a:ext cx="4540250" cy="324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 err="1">
                <a:latin typeface="PAYBACK Script" pitchFamily="66" charset="0"/>
              </a:rPr>
              <a:t>participation</a:t>
            </a:r>
            <a:endParaRPr lang="de-DE" altLang="de-DE" dirty="0">
              <a:latin typeface="PAYBACK Script" pitchFamily="66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640681" y="2026504"/>
            <a:ext cx="4294199" cy="182194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108000" rIns="72000" bIns="36000"/>
          <a:lstStyle>
            <a:lvl1pPr marL="342900" indent="-342900"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71463" indent="-180975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Exchange on the </a:t>
            </a:r>
            <a:r>
              <a:rPr lang="en-US" altLang="de-DE" b="1" dirty="0">
                <a:latin typeface="+mn-lt"/>
              </a:rPr>
              <a:t>preferred campaign period</a:t>
            </a:r>
          </a:p>
          <a:p>
            <a:pPr lvl="1" eaLnBrk="1" hangingPunct="1">
              <a:buClr>
                <a:schemeClr val="bg1"/>
              </a:buClr>
            </a:pPr>
            <a:endParaRPr lang="en-US" altLang="de-DE" dirty="0">
              <a:latin typeface="+mn-lt"/>
            </a:endParaRPr>
          </a:p>
          <a:p>
            <a:pPr lvl="1" eaLnBrk="1" hangingPunct="1">
              <a:buClr>
                <a:schemeClr val="bg1"/>
              </a:buClr>
            </a:pPr>
            <a:r>
              <a:rPr lang="en-US" altLang="de-DE" dirty="0">
                <a:latin typeface="+mn-lt"/>
              </a:rPr>
              <a:t>Statements on </a:t>
            </a:r>
            <a:r>
              <a:rPr lang="en-US" altLang="de-DE" b="1" dirty="0">
                <a:latin typeface="+mn-lt"/>
              </a:rPr>
              <a:t>reasons</a:t>
            </a:r>
            <a:r>
              <a:rPr lang="en-US" altLang="de-DE" dirty="0">
                <a:latin typeface="+mn-lt"/>
              </a:rPr>
              <a:t> for preferred campaign periods (e.g. partner's own actions)</a:t>
            </a:r>
            <a:br>
              <a:rPr lang="de-DE" altLang="de-DE" sz="1600" b="1" dirty="0">
                <a:solidFill>
                  <a:srgbClr val="00B050"/>
                </a:solidFill>
              </a:rPr>
            </a:br>
            <a:endParaRPr lang="de-DE" altLang="de-DE" sz="1600" dirty="0"/>
          </a:p>
        </p:txBody>
      </p: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007" y="2142142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04" y="2142142"/>
            <a:ext cx="4635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04" y="3008477"/>
            <a:ext cx="4556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1631156" y="4281186"/>
            <a:ext cx="8928100" cy="2081514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108000" rIns="72000" bIns="36000"/>
          <a:lstStyle>
            <a:lvl1pPr marL="342900" indent="-342900"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271463" indent="-180975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8000" lvl="1" indent="0" eaLnBrk="1" hangingPunct="1">
              <a:spcBef>
                <a:spcPts val="600"/>
              </a:spcBef>
              <a:buClr>
                <a:schemeClr val="bg1"/>
              </a:buClr>
              <a:buNone/>
            </a:pPr>
            <a:r>
              <a:rPr lang="en-US" altLang="de-DE" dirty="0">
                <a:latin typeface="+mn-lt"/>
              </a:rPr>
              <a:t>Exchange on the </a:t>
            </a:r>
            <a:r>
              <a:rPr lang="en-US" altLang="de-DE" b="1" dirty="0">
                <a:latin typeface="+mn-lt"/>
              </a:rPr>
              <a:t>general campaign idea</a:t>
            </a:r>
            <a:r>
              <a:rPr lang="en-US" altLang="de-DE" dirty="0">
                <a:latin typeface="+mn-lt"/>
              </a:rPr>
              <a:t>, key visuals and mechanics</a:t>
            </a:r>
          </a:p>
          <a:p>
            <a:pPr marL="288000" lvl="1" indent="0" eaLnBrk="1" hangingPunct="1">
              <a:spcBef>
                <a:spcPts val="600"/>
              </a:spcBef>
              <a:buClr>
                <a:schemeClr val="bg1"/>
              </a:buClr>
              <a:buNone/>
            </a:pPr>
            <a:r>
              <a:rPr lang="en-US" altLang="de-DE" b="1" dirty="0">
                <a:latin typeface="+mn-lt"/>
              </a:rPr>
              <a:t>Recommendation</a:t>
            </a:r>
            <a:r>
              <a:rPr lang="en-US" altLang="de-DE" dirty="0">
                <a:latin typeface="+mn-lt"/>
              </a:rPr>
              <a:t> of incentive levels and s</a:t>
            </a:r>
            <a:r>
              <a:rPr lang="en-US" altLang="de-DE" b="1" dirty="0">
                <a:latin typeface="+mn-lt"/>
              </a:rPr>
              <a:t>pecification of a low minimum</a:t>
            </a:r>
            <a:r>
              <a:rPr lang="en-US" altLang="de-DE" dirty="0">
                <a:latin typeface="+mn-lt"/>
              </a:rPr>
              <a:t> incentive (e.g. 5x) </a:t>
            </a:r>
          </a:p>
          <a:p>
            <a:pPr marL="288000" lvl="1" indent="0" eaLnBrk="1" hangingPunct="1">
              <a:spcBef>
                <a:spcPts val="600"/>
              </a:spcBef>
              <a:buClr>
                <a:schemeClr val="bg1"/>
              </a:buClr>
              <a:buNone/>
            </a:pPr>
            <a:r>
              <a:rPr lang="en-US" altLang="de-DE" dirty="0">
                <a:latin typeface="+mn-lt"/>
              </a:rPr>
              <a:t>Comments on planned own, individual incentive levels (bilateral)</a:t>
            </a:r>
          </a:p>
          <a:p>
            <a:pPr marL="288000" lvl="1" indent="0" eaLnBrk="1" hangingPunct="1">
              <a:spcBef>
                <a:spcPts val="600"/>
              </a:spcBef>
              <a:buClr>
                <a:schemeClr val="bg1"/>
              </a:buClr>
              <a:buNone/>
            </a:pPr>
            <a:r>
              <a:rPr lang="en-US" altLang="de-DE" b="1" dirty="0">
                <a:latin typeface="+mn-lt"/>
              </a:rPr>
              <a:t>Coordination</a:t>
            </a:r>
            <a:r>
              <a:rPr lang="en-US" altLang="de-DE" dirty="0">
                <a:latin typeface="+mn-lt"/>
              </a:rPr>
              <a:t> of a uniform / common incentive level (e.g. 5-fold, Olympics) </a:t>
            </a:r>
          </a:p>
          <a:p>
            <a:pPr marL="288000" lvl="1" indent="0" eaLnBrk="1" hangingPunct="1">
              <a:spcBef>
                <a:spcPts val="600"/>
              </a:spcBef>
              <a:buClr>
                <a:schemeClr val="bg1"/>
              </a:buClr>
              <a:buNone/>
            </a:pPr>
            <a:r>
              <a:rPr lang="en-US" altLang="de-DE" dirty="0">
                <a:latin typeface="+mn-lt"/>
              </a:rPr>
              <a:t>Setting a </a:t>
            </a:r>
            <a:r>
              <a:rPr lang="en-US" altLang="de-DE" b="1" dirty="0">
                <a:latin typeface="+mn-lt"/>
              </a:rPr>
              <a:t>maximum</a:t>
            </a:r>
            <a:r>
              <a:rPr lang="en-US" altLang="de-DE" dirty="0">
                <a:latin typeface="+mn-lt"/>
              </a:rPr>
              <a:t> incentive</a:t>
            </a:r>
            <a:endParaRPr lang="de-DE" altLang="de-DE" dirty="0">
              <a:latin typeface="+mn-lt"/>
            </a:endParaRPr>
          </a:p>
          <a:p>
            <a:pPr marL="288000" lvl="1" indent="0" eaLnBrk="1" hangingPunct="1">
              <a:spcBef>
                <a:spcPts val="600"/>
              </a:spcBef>
              <a:buClr>
                <a:schemeClr val="bg1"/>
              </a:buClr>
              <a:buNone/>
            </a:pPr>
            <a:r>
              <a:rPr lang="de-DE" altLang="de-DE" sz="1400" dirty="0">
                <a:solidFill>
                  <a:srgbClr val="FF0000"/>
                </a:solidFill>
                <a:latin typeface="+mn-lt"/>
              </a:rPr>
              <a:t> </a:t>
            </a:r>
            <a:endParaRPr lang="de-DE" altLang="de-DE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1631157" y="3885120"/>
            <a:ext cx="8928101" cy="36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lIns="0" tIns="0" rIns="0" bIns="0" anchor="ctr"/>
          <a:lstStyle>
            <a:lvl1pPr eaLnBrk="0" hangingPunct="0">
              <a:spcBef>
                <a:spcPct val="80000"/>
              </a:spcBef>
              <a:buClr>
                <a:schemeClr val="tx2"/>
              </a:buClr>
              <a:buFont typeface="Arial" charset="0"/>
              <a:buChar char="○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○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de-DE" dirty="0">
                <a:latin typeface="PAYBACK Script" pitchFamily="66" charset="0"/>
              </a:rPr>
              <a:t>Format</a:t>
            </a:r>
          </a:p>
        </p:txBody>
      </p:sp>
      <p:pic>
        <p:nvPicPr>
          <p:cNvPr id="28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20" y="5456081"/>
            <a:ext cx="288803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94" y="4383546"/>
            <a:ext cx="313927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19" y="5803492"/>
            <a:ext cx="288803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96" y="4769517"/>
            <a:ext cx="313927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945" y="3304386"/>
            <a:ext cx="45561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195" y="5115948"/>
            <a:ext cx="313927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238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Chartbibliothek_dt">
  <a:themeElements>
    <a:clrScheme name="PAYBACK Colors 2018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E5ECF6"/>
      </a:accent4>
      <a:accent5>
        <a:srgbClr val="C1002B"/>
      </a:accent5>
      <a:accent6>
        <a:srgbClr val="7AB51D"/>
      </a:accent6>
      <a:hlink>
        <a:srgbClr val="151515"/>
      </a:hlink>
      <a:folHlink>
        <a:srgbClr val="4B4B4D"/>
      </a:folHlink>
    </a:clrScheme>
    <a:fontScheme name="PAYBACK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3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custClrLst>
    <a:custClr name="Payback Yellow">
      <a:srgbClr val="FFDD00"/>
    </a:custClr>
    <a:custClr name="Payback Gold">
      <a:srgbClr val="CAA02A"/>
    </a:custClr>
  </a:custClrLst>
  <a:extLst>
    <a:ext uri="{05A4C25C-085E-4340-85A3-A5531E510DB2}">
      <thm15:themeFamily xmlns:thm15="http://schemas.microsoft.com/office/thememl/2012/main" name="PB_Chartbibliothek_dt" id="{9C5B7CA2-8EC9-406A-A3FA-D1DA5687B8C0}" vid="{9BF81522-1F29-42C0-8FEE-3E2DD3F53642}"/>
    </a:ext>
  </a:extLst>
</a:theme>
</file>

<file path=ppt/theme/theme2.xml><?xml version="1.0" encoding="utf-8"?>
<a:theme xmlns:a="http://schemas.openxmlformats.org/drawingml/2006/main" name="Larissa">
  <a:themeElements>
    <a:clrScheme name="PAYBACK NEU_4">
      <a:dk1>
        <a:srgbClr val="4B4B4D"/>
      </a:dk1>
      <a:lt1>
        <a:srgbClr val="FFFFFF"/>
      </a:lt1>
      <a:dk2>
        <a:srgbClr val="A5A5A6"/>
      </a:dk2>
      <a:lt2>
        <a:srgbClr val="D2D2D2"/>
      </a:lt2>
      <a:accent1>
        <a:srgbClr val="0046AA"/>
      </a:accent1>
      <a:accent2>
        <a:srgbClr val="7FA2D4"/>
      </a:accent2>
      <a:accent3>
        <a:srgbClr val="BFD1E9"/>
      </a:accent3>
      <a:accent4>
        <a:srgbClr val="C1002B"/>
      </a:accent4>
      <a:accent5>
        <a:srgbClr val="7AB51D"/>
      </a:accent5>
      <a:accent6>
        <a:srgbClr val="FFDD00"/>
      </a:accent6>
      <a:hlink>
        <a:srgbClr val="151515"/>
      </a:hlink>
      <a:folHlink>
        <a:srgbClr val="4B4B4D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PB_Chartbibliothek_dt</Template>
  <TotalTime>0</TotalTime>
  <Words>1354</Words>
  <Application>Microsoft Office PowerPoint</Application>
  <PresentationFormat>Benutzerdefiniert</PresentationFormat>
  <Paragraphs>131</Paragraphs>
  <Slides>16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5" baseType="lpstr">
      <vt:lpstr>PAYBACK Light</vt:lpstr>
      <vt:lpstr>PAYBACK</vt:lpstr>
      <vt:lpstr>Arial</vt:lpstr>
      <vt:lpstr>PAYBACK Script</vt:lpstr>
      <vt:lpstr>Calibri</vt:lpstr>
      <vt:lpstr>Open Sans</vt:lpstr>
      <vt:lpstr>Courier New</vt:lpstr>
      <vt:lpstr>PB_Chartbibliothek_dt</vt:lpstr>
      <vt:lpstr>think-cell Folie</vt:lpstr>
      <vt:lpstr>Antitrust – Information for employees</vt:lpstr>
      <vt:lpstr>Gesetz gegen Wettbewerbsbeschränkung ("GWB")-  The "Constitution of free Market Economy"</vt:lpstr>
      <vt:lpstr>Antitrust law aims to protect secret and free competition</vt:lpstr>
      <vt:lpstr>Competing Companies must not coordinate their behaviour or exchange strategically relevant information</vt:lpstr>
      <vt:lpstr>Exchange or transfer of information: allowed or not allowed?</vt:lpstr>
      <vt:lpstr>Nicht erlaubt!</vt:lpstr>
      <vt:lpstr>PowerPoint-Präsentation</vt:lpstr>
      <vt:lpstr>Nicht erlaubt!</vt:lpstr>
      <vt:lpstr>Practical examples from committee work (1/3)</vt:lpstr>
      <vt:lpstr>Practical examples from committee work (2/3)</vt:lpstr>
      <vt:lpstr>Practical examples from committee work (3/3)</vt:lpstr>
      <vt:lpstr>The consequences of infringements of antitrust law are serious</vt:lpstr>
      <vt:lpstr>Annual Reviews of the Bundeskartellamt...!</vt:lpstr>
      <vt:lpstr>Everyone is responsible!</vt:lpstr>
      <vt:lpstr>All employees commit themselves to conduct in compliance with antitrust law</vt:lpstr>
      <vt:lpstr>Keep your eyes peeled!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Kartellrecht – Information für Mitarbeiter</dc:title>
  <dc:creator>Wiebke Strachwitz</dc:creator>
  <cp:lastModifiedBy>GCO LPH</cp:lastModifiedBy>
  <cp:revision>39</cp:revision>
  <cp:lastPrinted>2018-01-14T12:57:35Z</cp:lastPrinted>
  <dcterms:created xsi:type="dcterms:W3CDTF">2018-09-28T09:10:10Z</dcterms:created>
  <dcterms:modified xsi:type="dcterms:W3CDTF">2021-11-17T16:06:54Z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2021-11-17T16:06:52Z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33551a3d-f67e-4fa3-8ae8-13c3a6bc3ab6</vt:lpwstr>
  </property>
  <property fmtid="{D5CDD505-2E9C-101B-9397-08002B2CF9AE}" pid="9" name="MSIP_Label_f41f464f-db62-4494-af3b-a231dcaf6521_ContentBits">
    <vt:lpwstr>2</vt:lpwstr>
  </property>
</Properties>
</file>