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9" r:id="rId3"/>
    <p:sldId id="271" r:id="rId4"/>
    <p:sldId id="272" r:id="rId5"/>
  </p:sldIdLst>
  <p:sldSz cx="6858000" cy="9144000" type="screen4x3"/>
  <p:notesSz cx="6797675" cy="9926638"/>
  <p:custDataLst>
    <p:tags r:id="rId6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lrike Wiechert" initials="UW" lastIdx="12" clrIdx="0"/>
  <p:cmAuthor id="1" name="Andreas Froehlingsdorf" initials="AF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8" autoAdjust="0"/>
    <p:restoredTop sz="94628" autoAdjust="0"/>
  </p:normalViewPr>
  <p:slideViewPr>
    <p:cSldViewPr>
      <p:cViewPr>
        <p:scale>
          <a:sx n="106" d="100"/>
          <a:sy n="106" d="100"/>
        </p:scale>
        <p:origin x="1692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22505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21863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06996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5348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63122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88738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5244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9690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577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4053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36569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kt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279554743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4" name="think-cell Folie" r:id="rId15" imgW="270" imgH="270" progId="TCLayout.ActiveDocument.1">
                  <p:embed/>
                </p:oleObj>
              </mc:Choice>
              <mc:Fallback>
                <p:oleObj name="think-cell Folie" r:id="rId1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9B553-2B3C-4130-87FC-C3B2745BCC01}" type="datetimeFigureOut">
              <a:rPr lang="de-DE" smtClean="0"/>
              <a:t>16.02.2018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366D84-CA5C-4219-AC7C-A8343370985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8462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hyperlink" Target="https://muc-acm-02/dp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0453" y="323528"/>
            <a:ext cx="6192688" cy="4320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z="1800" dirty="0" smtClean="0">
                <a:latin typeface="PAYBACK" panose="02000506000000020004" pitchFamily="2" charset="0"/>
              </a:rPr>
              <a:t>Die "manuellen " Verteiler ( User Access Management Tool</a:t>
            </a:r>
            <a:r>
              <a:rPr lang="de-DE" sz="1800" dirty="0" smtClean="0">
                <a:latin typeface="PAYBACK" panose="02000506000000020004" pitchFamily="2" charset="0"/>
              </a:rPr>
              <a:t>)</a:t>
            </a:r>
            <a:r>
              <a:rPr lang="de-DE" sz="800" dirty="0" smtClean="0">
                <a:latin typeface="PAYBACK" panose="02000506000000020004" pitchFamily="2" charset="0"/>
              </a:rPr>
              <a:t> v.1.0</a:t>
            </a:r>
            <a:endParaRPr lang="de-DE" sz="800" dirty="0">
              <a:latin typeface="PAYBACK" panose="02000506000000020004" pitchFamily="2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10100" y="936151"/>
            <a:ext cx="638906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Die Teamverteiler, die über das User Access Management Tool (manuell) gepflegt werden,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werden ab April 2015 einer neuen, einheitlichen Namensstruktur unterliegen .  </a:t>
            </a:r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Die manuellen Teamverteiler werden nach den Bedürfnissen des Teams gestaltet, sie beinhalten somit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auch EXTERNE  Mitarbeiter  und </a:t>
            </a:r>
            <a:r>
              <a:rPr lang="de-DE" sz="1200" dirty="0" err="1" smtClean="0">
                <a:latin typeface="PAYBACK Light" panose="02000506000000020004" pitchFamily="2" charset="0"/>
              </a:rPr>
              <a:t>Contractors</a:t>
            </a:r>
            <a:r>
              <a:rPr lang="de-DE" sz="1200" dirty="0" smtClean="0">
                <a:latin typeface="PAYBACK Light" panose="02000506000000020004" pitchFamily="2" charset="0"/>
              </a:rPr>
              <a:t>!</a:t>
            </a:r>
            <a:endParaRPr lang="de-DE" sz="1200" dirty="0"/>
          </a:p>
        </p:txBody>
      </p:sp>
      <p:sp>
        <p:nvSpPr>
          <p:cNvPr id="22" name="Textfeld 21"/>
          <p:cNvSpPr txBox="1"/>
          <p:nvPr/>
        </p:nvSpPr>
        <p:spPr>
          <a:xfrm>
            <a:off x="310100" y="2555776"/>
            <a:ext cx="638906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Bei Eintritt eines neuen Mitarbeiters kann die TA über das Mitarbeiterzugangsformular Verteiler erfassen und die IT  fügt den Mitarbeiter vor dem ersten Arbeitstag den entsprechenden Verteilern zu.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Es obliegt der TA/Abteilung, welchem Verteiler der Mitarbeiter hinzugefügt wird.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Soll der Mitarbeiter NACH seinem Start bei LP einem Verteiler hinzugefügt werden, muss der Mitarbeiter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dies über das </a:t>
            </a:r>
            <a:r>
              <a:rPr lang="de-DE" sz="1200" dirty="0">
                <a:latin typeface="PAYBACK Light" panose="02000506000000020004" pitchFamily="2" charset="0"/>
              </a:rPr>
              <a:t>U</a:t>
            </a:r>
            <a:r>
              <a:rPr lang="de-DE" sz="1200" dirty="0" smtClean="0">
                <a:latin typeface="PAYBACK Light" panose="02000506000000020004" pitchFamily="2" charset="0"/>
              </a:rPr>
              <a:t>ser Access </a:t>
            </a:r>
            <a:r>
              <a:rPr lang="de-DE" sz="1200" dirty="0">
                <a:latin typeface="PAYBACK Light" panose="02000506000000020004" pitchFamily="2" charset="0"/>
              </a:rPr>
              <a:t>Management, </a:t>
            </a:r>
            <a:r>
              <a:rPr lang="de-DE" sz="1200" dirty="0">
                <a:latin typeface="PAYBACK Light" panose="02000506000000020004" pitchFamily="2" charset="0"/>
                <a:hlinkClick r:id="rId2"/>
              </a:rPr>
              <a:t>https://muc-acm-02/dp</a:t>
            </a:r>
            <a:r>
              <a:rPr lang="de-DE" sz="1200" dirty="0" smtClean="0">
                <a:latin typeface="PAYBACK Light" panose="02000506000000020004" pitchFamily="2" charset="0"/>
                <a:hlinkClick r:id="rId2"/>
              </a:rPr>
              <a:t>/</a:t>
            </a:r>
            <a:r>
              <a:rPr lang="de-DE" sz="1200" dirty="0" smtClean="0">
                <a:latin typeface="PAYBACK Light" panose="02000506000000020004" pitchFamily="2" charset="0"/>
              </a:rPr>
              <a:t>,  selbst beantragen.  Der jeweilige Verteiler-Owner gibt dem Antrag per Tool befristet oder unbefristet statt.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Verlässt der Mitarbeiter das Unternehmen, bearbeitet die IT das Weggangsformular (Kopie des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Formulares wird bei Abgabe des Laptops erstellt) und nimmt den Mitarbeiter aus ALLEN Verteilern heraus.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Jeder Mitarbeiter kann selbst im Outlook-Adressbuch überprüfen, auf welchen Verteilern er aufgeführt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ist. Hierzu öffnet man das Adressbuch, erfasst den Namen, klickt doppelt und öffnet dann  "Mitglied von".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Ein neuer Verteiler kann erst ab einer Anzahl von </a:t>
            </a:r>
            <a:r>
              <a:rPr lang="de-DE" sz="1200" b="1" dirty="0" smtClean="0">
                <a:latin typeface="PAYBACK Light" panose="02000506000000020004" pitchFamily="2" charset="0"/>
              </a:rPr>
              <a:t>mindestens</a:t>
            </a:r>
            <a:r>
              <a:rPr lang="de-DE" sz="1200" dirty="0" smtClean="0">
                <a:latin typeface="PAYBACK Light" panose="02000506000000020004" pitchFamily="2" charset="0"/>
              </a:rPr>
              <a:t>  </a:t>
            </a:r>
            <a:r>
              <a:rPr lang="de-DE" sz="1200" b="1" dirty="0" smtClean="0">
                <a:latin typeface="PAYBACK Light" panose="02000506000000020004" pitchFamily="2" charset="0"/>
              </a:rPr>
              <a:t>4 Personen</a:t>
            </a:r>
            <a:r>
              <a:rPr lang="de-DE" sz="1200" dirty="0" smtClean="0">
                <a:latin typeface="PAYBACK Light" panose="02000506000000020004" pitchFamily="2" charset="0"/>
              </a:rPr>
              <a:t>  angelegt werden.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Alle neuen Verteiler werden zukünftig einheitlich benannt, wie z.B.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>
                <a:latin typeface="PAYBACK Light" panose="02000506000000020004" pitchFamily="2" charset="0"/>
              </a:rPr>
              <a:t>Company_MUC_Abteilung/Bereich_Team oder </a:t>
            </a:r>
            <a:r>
              <a:rPr lang="de-DE" sz="1200" dirty="0" smtClean="0">
                <a:latin typeface="PAYBACK Light" panose="02000506000000020004" pitchFamily="2" charset="0"/>
              </a:rPr>
              <a:t>Company_MUC_Abteilungsleiter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Neue Verteiler werden ausschließlich von den Teamassistentinnen angelegt.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de-DE" sz="1200" dirty="0" smtClean="0">
              <a:latin typeface="PAYBACK Light" panose="02000506000000020004" pitchFamily="2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310099" y="2121962"/>
            <a:ext cx="2761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latin typeface="PAYBACK" panose="02000506000000020004" pitchFamily="2" charset="0"/>
              </a:defRPr>
            </a:lvl1pPr>
          </a:lstStyle>
          <a:p>
            <a:r>
              <a:rPr lang="de-DE" dirty="0" smtClean="0"/>
              <a:t>Wichtige Hinweise</a:t>
            </a:r>
            <a:endParaRPr lang="de-DE" dirty="0"/>
          </a:p>
        </p:txBody>
      </p:sp>
      <p:pic>
        <p:nvPicPr>
          <p:cNvPr id="26" name="Grafik 25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5" t="2" r="13415" b="-2"/>
          <a:stretch/>
        </p:blipFill>
        <p:spPr>
          <a:xfrm>
            <a:off x="252468" y="2303776"/>
            <a:ext cx="234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90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0100" y="323528"/>
            <a:ext cx="6192688" cy="4320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z="1800" dirty="0" smtClean="0">
                <a:latin typeface="PAYBACK" panose="02000506000000020004" pitchFamily="2" charset="0"/>
              </a:rPr>
              <a:t>Die "automatischen" Verteiler ( generiert aus PerBit)</a:t>
            </a:r>
            <a:endParaRPr lang="de-DE" sz="1800" dirty="0">
              <a:latin typeface="PAYBACK" panose="02000506000000020004" pitchFamily="2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310100" y="936151"/>
            <a:ext cx="63890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de-DE" sz="1200" dirty="0">
                <a:latin typeface="PAYBACK Light" panose="02000506000000020004" pitchFamily="2" charset="0"/>
              </a:rPr>
              <a:t>Neben manuell erzeugten Verteilern gibt es ab sofort auch eine Anzahl von Verteilern, die AUTOMATISCH generiert werden und eine eindeutige Namensstruktur verwenden. Einbezogen </a:t>
            </a:r>
            <a:r>
              <a:rPr lang="de-DE" sz="1200" dirty="0" smtClean="0">
                <a:latin typeface="PAYBACK Light" panose="02000506000000020004" pitchFamily="2" charset="0"/>
              </a:rPr>
              <a:t>darin </a:t>
            </a:r>
            <a:r>
              <a:rPr lang="de-DE" sz="1200" dirty="0">
                <a:latin typeface="PAYBACK Light" panose="02000506000000020004" pitchFamily="2" charset="0"/>
              </a:rPr>
              <a:t>sind alle unternehmensweiten Verteiler, auch solche, die sich an bestimmte Hierarchie-Level richten </a:t>
            </a:r>
            <a:r>
              <a:rPr lang="de-DE" sz="1200" dirty="0" smtClean="0"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(z.B.: </a:t>
            </a:r>
            <a:r>
              <a:rPr lang="de-DE" sz="1200" dirty="0">
                <a:latin typeface="PAYBACK Light" panose="02000506000000020004" pitchFamily="2" charset="0"/>
              </a:rPr>
              <a:t>„TEAMLEITER_MUC_PB...). </a:t>
            </a:r>
            <a:r>
              <a:rPr lang="de-DE" sz="1200" dirty="0" smtClean="0"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Diese </a:t>
            </a:r>
            <a:r>
              <a:rPr lang="de-DE" sz="1200" dirty="0">
                <a:latin typeface="PAYBACK Light" panose="02000506000000020004" pitchFamily="2" charset="0"/>
              </a:rPr>
              <a:t>Verteiler werden automatisch aus unserer Personaldatenbank PerBit generiert und einmal pro </a:t>
            </a:r>
            <a:r>
              <a:rPr lang="de-DE" sz="1200" dirty="0" smtClean="0"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Tag abgeglichen.  Der Abgleich erfolgt täglich um 04.00 Uhr. </a:t>
            </a:r>
          </a:p>
        </p:txBody>
      </p:sp>
      <p:sp>
        <p:nvSpPr>
          <p:cNvPr id="22" name="Textfeld 21"/>
          <p:cNvSpPr txBox="1"/>
          <p:nvPr/>
        </p:nvSpPr>
        <p:spPr>
          <a:xfrm>
            <a:off x="352302" y="2915816"/>
            <a:ext cx="638906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Jeder  Mitarbeiter wird dem Firmenverteiler zugeordnet, bei der in seinen Stammdaten  in PerBit </a:t>
            </a:r>
            <a:r>
              <a:rPr lang="de-DE" sz="1200" dirty="0">
                <a:latin typeface="PAYBACK Light" panose="02000506000000020004" pitchFamily="2" charset="0"/>
              </a:rPr>
              <a:t>hinterlegten </a:t>
            </a:r>
            <a:r>
              <a:rPr lang="de-DE" sz="1200" dirty="0" smtClean="0">
                <a:latin typeface="PAYBACK Light" panose="02000506000000020004" pitchFamily="2" charset="0"/>
              </a:rPr>
              <a:t>Firma.</a:t>
            </a:r>
            <a:r>
              <a:rPr lang="de-DE" sz="1200" dirty="0">
                <a:latin typeface="PAYBACK Light" panose="02000506000000020004" pitchFamily="2" charset="0"/>
              </a:rPr>
              <a:t> </a:t>
            </a:r>
            <a:r>
              <a:rPr lang="de-DE" sz="1200" dirty="0" smtClean="0">
                <a:latin typeface="PAYBACK Light" panose="02000506000000020004" pitchFamily="2" charset="0"/>
              </a:rPr>
              <a:t>Heißt</a:t>
            </a:r>
            <a:r>
              <a:rPr lang="de-DE" sz="1200" dirty="0">
                <a:latin typeface="PAYBACK Light" panose="02000506000000020004" pitchFamily="2" charset="0"/>
              </a:rPr>
              <a:t>, ein Mitarbeiter der LPH wird immer im Verteiler …._MUC_LPH sein</a:t>
            </a:r>
            <a:r>
              <a:rPr lang="de-DE" sz="1200" dirty="0" smtClean="0">
                <a:latin typeface="PAYBACK Light" panose="02000506000000020004" pitchFamily="2" charset="0"/>
              </a:rPr>
              <a:t>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Die </a:t>
            </a:r>
            <a:r>
              <a:rPr lang="de-DE" sz="1200" dirty="0">
                <a:latin typeface="PAYBACK Light" panose="02000506000000020004" pitchFamily="2" charset="0"/>
              </a:rPr>
              <a:t>Verteiler mit der Endung MUC_all_companies umfassen immer alles </a:t>
            </a:r>
            <a:r>
              <a:rPr lang="de-DE" sz="1200" dirty="0" smtClean="0">
                <a:latin typeface="PAYBACK Light" panose="02000506000000020004" pitchFamily="2" charset="0"/>
              </a:rPr>
              <a:t>Gesellschaften am Standort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München, </a:t>
            </a:r>
            <a:r>
              <a:rPr lang="de-DE" sz="1200" dirty="0">
                <a:latin typeface="PAYBACK Light" panose="02000506000000020004" pitchFamily="2" charset="0"/>
              </a:rPr>
              <a:t>also LPH, LPS, PB und emnos</a:t>
            </a:r>
            <a:r>
              <a:rPr lang="de-DE" sz="1200" dirty="0" smtClean="0">
                <a:latin typeface="PAYBACK Light" panose="02000506000000020004" pitchFamily="2" charset="0"/>
              </a:rPr>
              <a:t>.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In </a:t>
            </a:r>
            <a:r>
              <a:rPr lang="de-DE" sz="1200" dirty="0">
                <a:latin typeface="PAYBACK Light" panose="02000506000000020004" pitchFamily="2" charset="0"/>
              </a:rPr>
              <a:t>den automatischen Verteilern finden sich </a:t>
            </a:r>
            <a:r>
              <a:rPr lang="de-DE" sz="1200" dirty="0" smtClean="0">
                <a:latin typeface="PAYBACK Light" panose="02000506000000020004" pitchFamily="2" charset="0"/>
              </a:rPr>
              <a:t>alle </a:t>
            </a:r>
            <a:r>
              <a:rPr lang="de-DE" sz="1200" dirty="0">
                <a:latin typeface="PAYBACK Light" panose="02000506000000020004" pitchFamily="2" charset="0"/>
              </a:rPr>
              <a:t>internen Mitarbeiter (auch Werkstudenten, Praktikanten etc.), deren Systemstatus als „aktiv</a:t>
            </a:r>
            <a:r>
              <a:rPr lang="de-DE" sz="1200" dirty="0" smtClean="0">
                <a:latin typeface="PAYBACK Light" panose="02000506000000020004" pitchFamily="2" charset="0"/>
              </a:rPr>
              <a:t>“ oder "temporär inaktiv" gekennzeichnet ist (daher auch: im Mutterschutz, in Elternzeit, im </a:t>
            </a:r>
            <a:r>
              <a:rPr lang="de-DE" sz="1200" dirty="0" err="1" smtClean="0">
                <a:latin typeface="PAYBACK Light" panose="02000506000000020004" pitchFamily="2" charset="0"/>
              </a:rPr>
              <a:t>Sabbatical</a:t>
            </a:r>
            <a:r>
              <a:rPr lang="de-DE" sz="1200" dirty="0" smtClean="0">
                <a:latin typeface="PAYBACK Light" panose="02000506000000020004" pitchFamily="2" charset="0"/>
              </a:rPr>
              <a:t> o.ä.).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 smtClean="0">
                <a:latin typeface="PAYBACK Light" panose="02000506000000020004" pitchFamily="2" charset="0"/>
              </a:rPr>
              <a:t>Befindet sich ein interner Mitarbeiter auf dem falschen Verteiler oder fehlt er, ist der jeweilige Personalbetreuer zu informieren: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PAYBACK</a:t>
            </a:r>
            <a:r>
              <a:rPr lang="de-DE" sz="1200" dirty="0">
                <a:latin typeface="PAYBACK Light" panose="02000506000000020004" pitchFamily="2" charset="0"/>
              </a:rPr>
              <a:t>: Nadine </a:t>
            </a:r>
            <a:r>
              <a:rPr lang="de-DE" sz="1200" dirty="0" smtClean="0">
                <a:latin typeface="PAYBACK Light" panose="02000506000000020004" pitchFamily="2" charset="0"/>
              </a:rPr>
              <a:t>Polte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emnos</a:t>
            </a:r>
            <a:r>
              <a:rPr lang="de-DE" sz="1200" dirty="0">
                <a:latin typeface="PAYBACK Light" panose="02000506000000020004" pitchFamily="2" charset="0"/>
              </a:rPr>
              <a:t>: Arndt </a:t>
            </a:r>
            <a:r>
              <a:rPr lang="de-DE" sz="1200" dirty="0" smtClean="0">
                <a:latin typeface="PAYBACK Light" panose="02000506000000020004" pitchFamily="2" charset="0"/>
              </a:rPr>
              <a:t>Möller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LPH</a:t>
            </a:r>
            <a:r>
              <a:rPr lang="de-DE" sz="1200" dirty="0">
                <a:latin typeface="PAYBACK Light" panose="02000506000000020004" pitchFamily="2" charset="0"/>
              </a:rPr>
              <a:t>: Amelie </a:t>
            </a:r>
            <a:r>
              <a:rPr lang="de-DE" sz="1200" dirty="0" smtClean="0">
                <a:latin typeface="PAYBACK Light" panose="02000506000000020004" pitchFamily="2" charset="0"/>
              </a:rPr>
              <a:t>Zimmermann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LPS</a:t>
            </a:r>
            <a:r>
              <a:rPr lang="de-DE" sz="1200" dirty="0">
                <a:latin typeface="PAYBACK Light" panose="02000506000000020004" pitchFamily="2" charset="0"/>
              </a:rPr>
              <a:t>: Doreen Dambacher </a:t>
            </a: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de-DE" sz="1200" dirty="0">
                <a:latin typeface="PAYBACK Light" panose="02000506000000020004" pitchFamily="2" charset="0"/>
              </a:rPr>
              <a:t>Da </a:t>
            </a:r>
            <a:r>
              <a:rPr lang="de-DE" sz="1200" dirty="0" smtClean="0">
                <a:latin typeface="PAYBACK Light" panose="02000506000000020004" pitchFamily="2" charset="0"/>
              </a:rPr>
              <a:t>es Mitarbeiter gibt, die unternehmensübergreifende Aufgaben haben und deshalb ein eindeutiges Interesse besteht auch in dem Company Verteiler einer anderen Gesellschaft als der in seinem 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Stammdaten hinterlegten Firma zu sein, kann über das Access Management Tool unter Angabe eines triftigen Grundes die Aufnahme auf folgenden Verteilern beantragt werden:</a:t>
            </a:r>
            <a:r>
              <a:rPr lang="de-DE" sz="1200" dirty="0" smtClean="0">
                <a:solidFill>
                  <a:srgbClr val="FF0000"/>
                </a:solidFill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solidFill>
                  <a:srgbClr val="FF0000"/>
                </a:solidFill>
                <a:latin typeface="PAYBACK Light" panose="02000506000000020004" pitchFamily="2" charset="0"/>
              </a:rPr>
            </a:br>
            <a:r>
              <a:rPr lang="de-DE" sz="1200" dirty="0" smtClean="0">
                <a:solidFill>
                  <a:srgbClr val="FF0000"/>
                </a:solidFill>
                <a:latin typeface="PAYBACK Light" panose="02000506000000020004" pitchFamily="2" charset="0"/>
              </a:rPr>
              <a:t/>
            </a:r>
            <a:br>
              <a:rPr lang="de-DE" sz="1200" dirty="0" smtClean="0">
                <a:solidFill>
                  <a:srgbClr val="FF0000"/>
                </a:solidFill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br>
              <a:rPr lang="de-DE" sz="1200" i="1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LPS</a:t>
            </a:r>
            <a:br>
              <a:rPr lang="de-DE" sz="1200" i="1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PB</a:t>
            </a:r>
            <a:br>
              <a:rPr lang="de-DE" sz="1200" i="1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emnos</a:t>
            </a:r>
            <a:br>
              <a:rPr lang="de-DE" sz="1200" i="1" dirty="0" smtClean="0">
                <a:latin typeface="PAYBACK Light" panose="02000506000000020004" pitchFamily="2" charset="0"/>
              </a:rPr>
            </a:br>
            <a:r>
              <a:rPr lang="de-DE" sz="1200" i="1" dirty="0" smtClean="0">
                <a:latin typeface="PAYBACK Light" panose="02000506000000020004" pitchFamily="2" charset="0"/>
              </a:rPr>
              <a:t/>
            </a:r>
            <a:br>
              <a:rPr lang="de-DE" sz="1200" i="1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Owner der automatischen Verteiler ist Lena Lombardi</a:t>
            </a:r>
            <a:br>
              <a:rPr lang="de-DE" sz="1200" dirty="0" smtClean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 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>
              <a:latin typeface="PAYBACK Light" panose="02000506000000020004" pitchFamily="2" charset="0"/>
            </a:endParaRPr>
          </a:p>
          <a:p>
            <a:pPr marL="171450" indent="-171450">
              <a:buFont typeface="Courier New" panose="02070309020205020404" pitchFamily="49" charset="0"/>
              <a:buChar char="o"/>
            </a:pPr>
            <a:endParaRPr lang="de-DE" sz="1200" dirty="0" smtClean="0">
              <a:latin typeface="PAYBACK Light" panose="02000506000000020004" pitchFamily="2" charset="0"/>
            </a:endParaRPr>
          </a:p>
          <a:p>
            <a:pPr marL="171450" indent="-171450"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de-DE" sz="1200" dirty="0" smtClean="0">
              <a:latin typeface="PAYBACK Light" panose="02000506000000020004" pitchFamily="2" charset="0"/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310099" y="2483768"/>
            <a:ext cx="2761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1400">
                <a:latin typeface="PAYBACK" panose="02000506000000020004" pitchFamily="2" charset="0"/>
              </a:defRPr>
            </a:lvl1pPr>
          </a:lstStyle>
          <a:p>
            <a:r>
              <a:rPr lang="de-DE" dirty="0" smtClean="0"/>
              <a:t>Wichtige Hinweise</a:t>
            </a:r>
            <a:endParaRPr lang="de-DE" dirty="0"/>
          </a:p>
        </p:txBody>
      </p:sp>
      <p:pic>
        <p:nvPicPr>
          <p:cNvPr id="8" name="Grafik 7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5" t="2" r="13415" b="-2"/>
          <a:stretch/>
        </p:blipFill>
        <p:spPr>
          <a:xfrm>
            <a:off x="252468" y="2665582"/>
            <a:ext cx="234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pb_point-visual_0131_rgb_P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159145" y="332723"/>
            <a:ext cx="893902" cy="10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548680" y="903644"/>
            <a:ext cx="5103126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interne_Mitarbeiter_MUC_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interne_Mitarbeiter</a:t>
            </a:r>
            <a:r>
              <a:rPr lang="de-DE" sz="1200" dirty="0" smtClean="0">
                <a:latin typeface="PAYBACK Light" panose="02000506000000020004" pitchFamily="2" charset="0"/>
              </a:rPr>
              <a:t>_MUC_</a:t>
            </a:r>
            <a:r>
              <a:rPr lang="de-DE" sz="1200" i="1" dirty="0" smtClean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interne_Mitarbeiter</a:t>
            </a:r>
            <a:r>
              <a:rPr lang="de-DE" sz="1200" dirty="0" smtClean="0">
                <a:latin typeface="PAYBACK Light" panose="02000506000000020004" pitchFamily="2" charset="0"/>
              </a:rPr>
              <a:t>_MUC_</a:t>
            </a:r>
            <a:r>
              <a:rPr lang="de-DE" sz="1200" i="1" dirty="0" smtClean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interne_Mitarbeiter</a:t>
            </a:r>
            <a:r>
              <a:rPr lang="de-DE" sz="1200" dirty="0" smtClean="0">
                <a:latin typeface="PAYBACK Light" panose="02000506000000020004" pitchFamily="2" charset="0"/>
              </a:rPr>
              <a:t>_MUC_all_companies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endParaRPr lang="de-DE" sz="1200" dirty="0" smtClean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Geschaeftsfuehrer_MUC_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Geschaeftsfuehrer_MUC_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Geschaeftsfuehrer_MUC_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Geschaeftsfuehrer_MUC_</a:t>
            </a:r>
            <a:r>
              <a:rPr lang="de-DE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Geschaeftsfuehrer_MUC_all_companies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Bereichsleiter_MUC_</a:t>
            </a:r>
            <a:r>
              <a:rPr lang="de-DE" sz="1200" i="1" dirty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Bereichsleiter_MUC_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Bereichsleiter_MUC_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Bereichsleiter_MUC_</a:t>
            </a:r>
            <a:r>
              <a:rPr lang="de-DE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/>
            </a:r>
            <a:br>
              <a:rPr lang="de-DE" sz="1200" dirty="0">
                <a:latin typeface="PAYBACK Light" panose="02000506000000020004" pitchFamily="2" charset="0"/>
              </a:rPr>
            </a:br>
            <a:r>
              <a:rPr lang="de-DE" sz="1200" dirty="0">
                <a:latin typeface="PAYBACK Light" panose="02000506000000020004" pitchFamily="2" charset="0"/>
              </a:rPr>
              <a:t>Bereichsleiter_MUC_all_companies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Abteilungsleiter_ MUC_</a:t>
            </a:r>
            <a:r>
              <a:rPr lang="de-DE" sz="1200" i="1" dirty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Abteilungsleiter_ 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Abteilungsleiter_ 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Abteilungsleiter_ MUC_</a:t>
            </a:r>
            <a:r>
              <a:rPr lang="de-DE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/>
            </a:r>
            <a:br>
              <a:rPr lang="de-DE" sz="1200" dirty="0">
                <a:latin typeface="PAYBACK Light" panose="02000506000000020004" pitchFamily="2" charset="0"/>
              </a:rPr>
            </a:br>
            <a:r>
              <a:rPr lang="de-DE" sz="1200" dirty="0">
                <a:latin typeface="PAYBACK Light" panose="02000506000000020004" pitchFamily="2" charset="0"/>
              </a:rPr>
              <a:t>Abteilungsleiter_ MUC_all_companies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 </a:t>
            </a:r>
          </a:p>
          <a:p>
            <a:r>
              <a:rPr lang="de-DE" sz="1200" dirty="0">
                <a:latin typeface="PAYBACK Light" panose="02000506000000020004" pitchFamily="2" charset="0"/>
              </a:rPr>
              <a:t>Referenten_ MUC_</a:t>
            </a:r>
            <a:r>
              <a:rPr lang="de-DE" sz="1200" i="1" dirty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Referenten_ 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Referenten_ 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Referenten_ MUC_</a:t>
            </a:r>
            <a:r>
              <a:rPr lang="en-US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 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Referenten_ 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 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 smtClean="0">
                <a:latin typeface="PAYBACK Light" panose="02000506000000020004" pitchFamily="2" charset="0"/>
              </a:rPr>
              <a:t>Teamleiter </a:t>
            </a:r>
            <a:r>
              <a:rPr lang="en-US" sz="1200" dirty="0">
                <a:latin typeface="PAYBACK Light" panose="02000506000000020004" pitchFamily="2" charset="0"/>
              </a:rPr>
              <a:t>_MUC_</a:t>
            </a:r>
            <a:r>
              <a:rPr lang="en-US" sz="1200" i="1" dirty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Teamleiter _MUC_</a:t>
            </a:r>
            <a:r>
              <a:rPr lang="en-US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Teamleiter _MUC_</a:t>
            </a:r>
            <a:r>
              <a:rPr lang="en-US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Teamleiter _MUC_</a:t>
            </a:r>
            <a:r>
              <a:rPr lang="en-US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/>
            </a:r>
            <a:br>
              <a:rPr lang="en-US" sz="1200" dirty="0">
                <a:latin typeface="PAYBACK Light" panose="02000506000000020004" pitchFamily="2" charset="0"/>
              </a:rPr>
            </a:br>
            <a:r>
              <a:rPr lang="en-US" sz="1200" dirty="0">
                <a:latin typeface="PAYBACK Light" panose="02000506000000020004" pitchFamily="2" charset="0"/>
              </a:rPr>
              <a:t>Teamleiter_MUC_all_companies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en-US" sz="1200" dirty="0">
                <a:latin typeface="PAYBACK Light" panose="02000506000000020004" pitchFamily="2" charset="0"/>
              </a:rPr>
              <a:t> </a:t>
            </a:r>
            <a:endParaRPr lang="de-DE" sz="1200" dirty="0">
              <a:latin typeface="PAYBACK Light" panose="02000506000000020004" pitchFamily="2" charset="0"/>
            </a:endParaRPr>
          </a:p>
        </p:txBody>
      </p:sp>
      <p:pic>
        <p:nvPicPr>
          <p:cNvPr id="40" name="Picture 24" descr="pb_point-visual_0116_rgb_P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308535" y="7373471"/>
            <a:ext cx="2229828" cy="94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feld 38"/>
          <p:cNvSpPr txBox="1"/>
          <p:nvPr/>
        </p:nvSpPr>
        <p:spPr>
          <a:xfrm>
            <a:off x="548680" y="323528"/>
            <a:ext cx="2761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PAYBACK" panose="02000506000000020004" pitchFamily="2" charset="0"/>
              </a:rPr>
              <a:t>automatische Verteiler </a:t>
            </a:r>
            <a:endParaRPr lang="de-DE" sz="1400" dirty="0">
              <a:latin typeface="PAYBACK" panose="02000506000000020004" pitchFamily="2" charset="0"/>
            </a:endParaRPr>
          </a:p>
        </p:txBody>
      </p:sp>
      <p:pic>
        <p:nvPicPr>
          <p:cNvPr id="73" name="Grafik 72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5" t="2" r="13415" b="-2"/>
          <a:stretch/>
        </p:blipFill>
        <p:spPr>
          <a:xfrm>
            <a:off x="240465" y="539552"/>
            <a:ext cx="234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85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3" descr="pb_point-visual_0131_rgb_P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5159145" y="332723"/>
            <a:ext cx="893902" cy="10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feld 13"/>
          <p:cNvSpPr txBox="1"/>
          <p:nvPr/>
        </p:nvSpPr>
        <p:spPr>
          <a:xfrm>
            <a:off x="548680" y="903644"/>
            <a:ext cx="510312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>
                <a:latin typeface="PAYBACK Light" panose="02000506000000020004" pitchFamily="2" charset="0"/>
              </a:rPr>
              <a:t>Fachreferenten </a:t>
            </a:r>
            <a:r>
              <a:rPr lang="de-DE" sz="1200" dirty="0">
                <a:latin typeface="PAYBACK Light" panose="02000506000000020004" pitchFamily="2" charset="0"/>
              </a:rPr>
              <a:t>_MUC_</a:t>
            </a:r>
            <a:r>
              <a:rPr lang="de-DE" sz="1200" i="1" dirty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Fachreferenten _MUC_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Fachreferenten _MUC_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Fachreferenten _MUC_</a:t>
            </a:r>
            <a:r>
              <a:rPr lang="de-DE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i="1" dirty="0">
                <a:latin typeface="PAYBACK Light" panose="02000506000000020004" pitchFamily="2" charset="0"/>
              </a:rPr>
              <a:t> 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Fachreferenten_MUC_all_companies</a:t>
            </a:r>
          </a:p>
          <a:p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Senior_Projektleiter_MUC_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Senior_Projektleiter_MUC_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Senior_Projektleiter_</a:t>
            </a:r>
            <a:r>
              <a:rPr lang="de-DE" sz="1200" dirty="0" smtClean="0">
                <a:latin typeface="PAYBACK Light" panose="02000506000000020004" pitchFamily="2" charset="0"/>
              </a:rPr>
              <a:t>MUC_</a:t>
            </a:r>
            <a:r>
              <a:rPr lang="de-DE" sz="1200" i="1" dirty="0" smtClean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Senior_Projektleiter_</a:t>
            </a:r>
            <a:r>
              <a:rPr lang="de-DE" sz="1200" dirty="0" smtClean="0">
                <a:latin typeface="PAYBACK Light" panose="02000506000000020004" pitchFamily="2" charset="0"/>
              </a:rPr>
              <a:t>MUC_</a:t>
            </a:r>
            <a:r>
              <a:rPr lang="de-DE" sz="1200" i="1" dirty="0" smtClean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/>
            </a:r>
            <a:br>
              <a:rPr lang="de-DE" sz="1200" dirty="0">
                <a:latin typeface="PAYBACK Light" panose="02000506000000020004" pitchFamily="2" charset="0"/>
              </a:rPr>
            </a:br>
            <a:r>
              <a:rPr lang="de-DE" sz="1200" dirty="0">
                <a:latin typeface="PAYBACK Light" panose="02000506000000020004" pitchFamily="2" charset="0"/>
              </a:rPr>
              <a:t>Senior_Projektleiter_</a:t>
            </a:r>
            <a:r>
              <a:rPr lang="de-DE" sz="1200" dirty="0" smtClean="0">
                <a:latin typeface="PAYBACK Light" panose="02000506000000020004" pitchFamily="2" charset="0"/>
              </a:rPr>
              <a:t>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endParaRPr lang="de-DE" sz="1200" dirty="0" smtClean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Projektleiter_MUC_</a:t>
            </a:r>
            <a:r>
              <a:rPr lang="de-DE" sz="1200" i="1" dirty="0" smtClean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/>
            </a:r>
            <a:br>
              <a:rPr lang="de-DE" sz="1200" dirty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Projektleiter_MUC_all_companies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Werkstudenten_Praktikanten_MUC_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Werkstudenten_Praktikanten_MUC_</a:t>
            </a:r>
            <a:r>
              <a:rPr lang="de-DE" sz="1200" i="1" dirty="0">
                <a:latin typeface="PAYBACK Light" panose="02000506000000020004" pitchFamily="2" charset="0"/>
              </a:rPr>
              <a:t>LPS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Werkstudenten_Praktikanten_MUC_</a:t>
            </a:r>
            <a:r>
              <a:rPr lang="de-DE" sz="1200" i="1" dirty="0">
                <a:latin typeface="PAYBACK Light" panose="02000506000000020004" pitchFamily="2" charset="0"/>
              </a:rPr>
              <a:t>PB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>Werkstudenten_Praktikanten_MUC_</a:t>
            </a:r>
            <a:r>
              <a:rPr lang="de-DE" sz="1200" i="1" dirty="0">
                <a:latin typeface="PAYBACK Light" panose="02000506000000020004" pitchFamily="2" charset="0"/>
              </a:rPr>
              <a:t>emnos</a:t>
            </a:r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>
                <a:latin typeface="PAYBACK Light" panose="02000506000000020004" pitchFamily="2" charset="0"/>
              </a:rPr>
              <a:t/>
            </a:r>
            <a:br>
              <a:rPr lang="de-DE" sz="1200" dirty="0">
                <a:latin typeface="PAYBACK Light" panose="02000506000000020004" pitchFamily="2" charset="0"/>
              </a:rPr>
            </a:br>
            <a:r>
              <a:rPr lang="de-DE" sz="1200" dirty="0" smtClean="0">
                <a:latin typeface="PAYBACK Light" panose="02000506000000020004" pitchFamily="2" charset="0"/>
              </a:rPr>
              <a:t>Werkstudenten_Praktikanten_MUC_all_companies</a:t>
            </a:r>
          </a:p>
          <a:p>
            <a:endParaRPr lang="de-DE" sz="1200" dirty="0">
              <a:latin typeface="PAYBACK Light" panose="02000506000000020004" pitchFamily="2" charset="0"/>
            </a:endParaRPr>
          </a:p>
          <a:p>
            <a:r>
              <a:rPr lang="de-DE" sz="1200" dirty="0" smtClean="0">
                <a:latin typeface="PAYBACK Light" panose="02000506000000020004" pitchFamily="2" charset="0"/>
              </a:rPr>
              <a:t>Azubis_MUC_</a:t>
            </a:r>
            <a:r>
              <a:rPr lang="de-DE" sz="1200" i="1" dirty="0" smtClean="0">
                <a:latin typeface="PAYBACK Light" panose="02000506000000020004" pitchFamily="2" charset="0"/>
              </a:rPr>
              <a:t>LPH</a:t>
            </a:r>
            <a:endParaRPr lang="de-DE" sz="1200" dirty="0">
              <a:latin typeface="PAYBACK Light" panose="02000506000000020004" pitchFamily="2" charset="0"/>
            </a:endParaRPr>
          </a:p>
          <a:p>
            <a:endParaRPr lang="de-DE" sz="1200" dirty="0" smtClean="0">
              <a:latin typeface="PAYBACK Light" panose="02000506000000020004" pitchFamily="2" charset="0"/>
            </a:endParaRPr>
          </a:p>
          <a:p>
            <a:r>
              <a:rPr lang="de-DE" sz="1200" dirty="0" err="1" smtClean="0">
                <a:latin typeface="PAYBACK Light" panose="02000506000000020004" pitchFamily="2" charset="0"/>
              </a:rPr>
              <a:t>Azubis_MUC_all_companies</a:t>
            </a:r>
            <a:endParaRPr lang="de-DE" sz="1200" dirty="0">
              <a:latin typeface="PAYBACK Light" panose="02000506000000020004" pitchFamily="2" charset="0"/>
            </a:endParaRPr>
          </a:p>
          <a:p>
            <a:endParaRPr lang="de-DE" sz="1200" dirty="0">
              <a:latin typeface="PAYBACK Light" panose="02000506000000020004" pitchFamily="2" charset="0"/>
            </a:endParaRPr>
          </a:p>
        </p:txBody>
      </p:sp>
      <p:pic>
        <p:nvPicPr>
          <p:cNvPr id="40" name="Picture 24" descr="pb_point-visual_0116_rgb_PW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gray">
          <a:xfrm>
            <a:off x="4308535" y="7373471"/>
            <a:ext cx="2229828" cy="942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feld 38"/>
          <p:cNvSpPr txBox="1"/>
          <p:nvPr/>
        </p:nvSpPr>
        <p:spPr>
          <a:xfrm>
            <a:off x="548680" y="323528"/>
            <a:ext cx="27618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>
                <a:latin typeface="PAYBACK" panose="02000506000000020004" pitchFamily="2" charset="0"/>
              </a:rPr>
              <a:t>automatische Verteiler </a:t>
            </a:r>
            <a:endParaRPr lang="de-DE" sz="1400" dirty="0">
              <a:latin typeface="PAYBACK" panose="02000506000000020004" pitchFamily="2" charset="0"/>
            </a:endParaRPr>
          </a:p>
        </p:txBody>
      </p:sp>
      <p:pic>
        <p:nvPicPr>
          <p:cNvPr id="73" name="Grafik 72"/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5" t="2" r="13415" b="-2"/>
          <a:stretch/>
        </p:blipFill>
        <p:spPr>
          <a:xfrm>
            <a:off x="240465" y="539552"/>
            <a:ext cx="2340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41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</Words>
  <Application>Microsoft Office PowerPoint</Application>
  <PresentationFormat>Bildschirmpräsentation (4:3)</PresentationFormat>
  <Paragraphs>95</Paragraphs>
  <Slides>4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1" baseType="lpstr">
      <vt:lpstr>Arial</vt:lpstr>
      <vt:lpstr>Calibri</vt:lpstr>
      <vt:lpstr>Courier New</vt:lpstr>
      <vt:lpstr>PAYBACK</vt:lpstr>
      <vt:lpstr>PAYBACK Light</vt:lpstr>
      <vt:lpstr>Larissa</vt:lpstr>
      <vt:lpstr>think-cell Folie</vt:lpstr>
      <vt:lpstr>Die "manuellen " Verteiler ( User Access Management Tool) v.1.0</vt:lpstr>
      <vt:lpstr>Die "automatischen" Verteiler ( generiert aus PerBit)</vt:lpstr>
      <vt:lpstr>PowerPoint-Präsentation</vt:lpstr>
      <vt:lpstr>PowerPoint-Präsentation</vt:lpstr>
    </vt:vector>
  </TitlesOfParts>
  <Company>Loyalty Partner GmbH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Deine Onboarding-Checkliste</dc:title>
  <dc:creator>Andreas Froehlingsdorf</dc:creator>
  <cp:lastModifiedBy>Tiziano Nicolardi</cp:lastModifiedBy>
  <cp:revision>136</cp:revision>
  <cp:lastPrinted>2015-03-31T10:46:07Z</cp:lastPrinted>
  <dcterms:created xsi:type="dcterms:W3CDTF">2014-09-02T13:33:11Z</dcterms:created>
  <dcterms:modified xsi:type="dcterms:W3CDTF">2018-02-16T16:05:11Z</dcterms:modified>
</cp:coreProperties>
</file>